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Lst>
  <p:notesMasterIdLst>
    <p:notesMasterId r:id="rId22"/>
  </p:notesMasterIdLst>
  <p:handoutMasterIdLst>
    <p:handoutMasterId r:id="rId23"/>
  </p:handoutMasterIdLst>
  <p:sldIdLst>
    <p:sldId id="1365" r:id="rId3"/>
    <p:sldId id="276" r:id="rId4"/>
    <p:sldId id="275" r:id="rId5"/>
    <p:sldId id="277" r:id="rId6"/>
    <p:sldId id="278" r:id="rId7"/>
    <p:sldId id="279" r:id="rId8"/>
    <p:sldId id="280" r:id="rId9"/>
    <p:sldId id="1322" r:id="rId10"/>
    <p:sldId id="1357" r:id="rId11"/>
    <p:sldId id="1325" r:id="rId12"/>
    <p:sldId id="1321" r:id="rId13"/>
    <p:sldId id="281" r:id="rId14"/>
    <p:sldId id="282" r:id="rId15"/>
    <p:sldId id="283" r:id="rId16"/>
    <p:sldId id="284" r:id="rId17"/>
    <p:sldId id="285" r:id="rId18"/>
    <p:sldId id="286" r:id="rId19"/>
    <p:sldId id="287" r:id="rId20"/>
    <p:sldId id="288"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2E7B635-96CB-449A-B051-A0FEFE3CFF23}"/>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The Book Of Revelation (65)</a:t>
            </a:r>
          </a:p>
        </p:txBody>
      </p:sp>
      <p:sp>
        <p:nvSpPr>
          <p:cNvPr id="3" name="Date Placeholder 2">
            <a:extLst>
              <a:ext uri="{FF2B5EF4-FFF2-40B4-BE49-F238E27FC236}">
                <a16:creationId xmlns:a16="http://schemas.microsoft.com/office/drawing/2014/main" id="{BE631D1E-1B04-49B2-8E89-D7EAAD4B85BA}"/>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6/6/2021 am</a:t>
            </a:r>
          </a:p>
        </p:txBody>
      </p:sp>
      <p:sp>
        <p:nvSpPr>
          <p:cNvPr id="4" name="Footer Placeholder 3">
            <a:extLst>
              <a:ext uri="{FF2B5EF4-FFF2-40B4-BE49-F238E27FC236}">
                <a16:creationId xmlns:a16="http://schemas.microsoft.com/office/drawing/2014/main" id="{B0C65509-C8EF-45F9-93DC-B540E2588D29}"/>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A863FB2-C7AE-407E-9C03-8C2D12349071}"/>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6D1D62FF-04F3-437A-85E6-7F9B79FADBF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207438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(65)</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6/6/2021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FFEF1216-2DF8-4B0E-A12D-86DD3E064CA4}" type="slidenum">
              <a:rPr lang="en-US" smtClean="0"/>
              <a:t>‹#›</a:t>
            </a:fld>
            <a:endParaRPr lang="en-US"/>
          </a:p>
        </p:txBody>
      </p:sp>
    </p:spTree>
    <p:extLst>
      <p:ext uri="{BB962C8B-B14F-4D97-AF65-F5344CB8AC3E}">
        <p14:creationId xmlns:p14="http://schemas.microsoft.com/office/powerpoint/2010/main" val="310738821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EF1216-2DF8-4B0E-A12D-86DD3E064CA4}" type="slidenum">
              <a:rPr lang="en-US" smtClean="0"/>
              <a:t>10</a:t>
            </a:fld>
            <a:endParaRPr lang="en-US"/>
          </a:p>
        </p:txBody>
      </p:sp>
      <p:sp>
        <p:nvSpPr>
          <p:cNvPr id="5" name="Date Placeholder 4">
            <a:extLst>
              <a:ext uri="{FF2B5EF4-FFF2-40B4-BE49-F238E27FC236}">
                <a16:creationId xmlns:a16="http://schemas.microsoft.com/office/drawing/2014/main" id="{3471C122-319D-42A7-9265-7F16B7C8ABF5}"/>
              </a:ext>
            </a:extLst>
          </p:cNvPr>
          <p:cNvSpPr>
            <a:spLocks noGrp="1"/>
          </p:cNvSpPr>
          <p:nvPr>
            <p:ph type="dt" idx="1"/>
          </p:nvPr>
        </p:nvSpPr>
        <p:spPr/>
        <p:txBody>
          <a:bodyPr/>
          <a:lstStyle/>
          <a:p>
            <a:r>
              <a:rPr lang="en-US"/>
              <a:t>6/6/2021 am</a:t>
            </a:r>
          </a:p>
        </p:txBody>
      </p:sp>
      <p:sp>
        <p:nvSpPr>
          <p:cNvPr id="6" name="Footer Placeholder 5">
            <a:extLst>
              <a:ext uri="{FF2B5EF4-FFF2-40B4-BE49-F238E27FC236}">
                <a16:creationId xmlns:a16="http://schemas.microsoft.com/office/drawing/2014/main" id="{024568AC-2A15-4038-8C34-62A4E8FD84F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557B44D0-F15B-4940-8052-39E432A4B71F}"/>
              </a:ext>
            </a:extLst>
          </p:cNvPr>
          <p:cNvSpPr>
            <a:spLocks noGrp="1"/>
          </p:cNvSpPr>
          <p:nvPr>
            <p:ph type="hdr" sz="quarter"/>
          </p:nvPr>
        </p:nvSpPr>
        <p:spPr/>
        <p:txBody>
          <a:bodyPr/>
          <a:lstStyle/>
          <a:p>
            <a:r>
              <a:rPr lang="en-US"/>
              <a:t>Class – The Book Of Revelation (65)</a:t>
            </a:r>
          </a:p>
        </p:txBody>
      </p:sp>
    </p:spTree>
    <p:extLst>
      <p:ext uri="{BB962C8B-B14F-4D97-AF65-F5344CB8AC3E}">
        <p14:creationId xmlns:p14="http://schemas.microsoft.com/office/powerpoint/2010/main" val="283932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2A05A7-E6D2-4526-8D83-131C5E6A6D2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194948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3785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55188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9578265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4754265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4556865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6510637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8118608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40994148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12239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7532727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509460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7904426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956231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31086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1849660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8072686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995191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9151481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1395761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7031553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A05A7-E6D2-4526-8D83-131C5E6A6D2E}" type="datetimeFigureOut">
              <a:rPr lang="en-US" smtClean="0"/>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05373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2A05A7-E6D2-4526-8D83-131C5E6A6D2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95207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2A05A7-E6D2-4526-8D83-131C5E6A6D2E}" type="datetimeFigureOut">
              <a:rPr lang="en-US" smtClean="0"/>
              <a:t>6/12/2021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1557513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2A05A7-E6D2-4526-8D83-131C5E6A6D2E}" type="datetimeFigureOut">
              <a:rPr lang="en-US" smtClean="0"/>
              <a:t>6/12/2021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052210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A05A7-E6D2-4526-8D83-131C5E6A6D2E}" type="datetimeFigureOut">
              <a:rPr lang="en-US" smtClean="0"/>
              <a:t>6/12/2021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79515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606408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92893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A05A7-E6D2-4526-8D83-131C5E6A6D2E}" type="datetimeFigureOut">
              <a:rPr lang="en-US" smtClean="0"/>
              <a:t>6/12/2021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10510-22FD-45F5-A62B-513EB0D73E96}" type="slidenum">
              <a:rPr lang="en-US" smtClean="0"/>
              <a:t>‹#›</a:t>
            </a:fld>
            <a:endParaRPr lang="en-US"/>
          </a:p>
        </p:txBody>
      </p:sp>
    </p:spTree>
    <p:extLst>
      <p:ext uri="{BB962C8B-B14F-4D97-AF65-F5344CB8AC3E}">
        <p14:creationId xmlns:p14="http://schemas.microsoft.com/office/powerpoint/2010/main" val="405430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79429664"/>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June 6,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DE1F63-9978-49A2-8D0D-2CCD0B71279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Kings – Revelation 17:10-11 </a:t>
            </a:r>
            <a:r>
              <a:rPr kumimoji="0" lang="en-US"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(Ferrell Jenkins, page 31)</a:t>
            </a:r>
          </a:p>
        </p:txBody>
      </p:sp>
      <p:graphicFrame>
        <p:nvGraphicFramePr>
          <p:cNvPr id="7" name="Table 7">
            <a:extLst>
              <a:ext uri="{FF2B5EF4-FFF2-40B4-BE49-F238E27FC236}">
                <a16:creationId xmlns:a16="http://schemas.microsoft.com/office/drawing/2014/main" id="{628416C6-8B94-4333-B280-10AC360067CA}"/>
              </a:ext>
            </a:extLst>
          </p:cNvPr>
          <p:cNvGraphicFramePr>
            <a:graphicFrameLocks noGrp="1"/>
          </p:cNvGraphicFramePr>
          <p:nvPr>
            <p:extLst>
              <p:ext uri="{D42A27DB-BD31-4B8C-83A1-F6EECF244321}">
                <p14:modId xmlns:p14="http://schemas.microsoft.com/office/powerpoint/2010/main" val="3106276154"/>
              </p:ext>
            </p:extLst>
          </p:nvPr>
        </p:nvGraphicFramePr>
        <p:xfrm>
          <a:off x="0" y="381001"/>
          <a:ext cx="9144000" cy="6190618"/>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254703392"/>
                    </a:ext>
                  </a:extLst>
                </a:gridCol>
                <a:gridCol w="1524000">
                  <a:extLst>
                    <a:ext uri="{9D8B030D-6E8A-4147-A177-3AD203B41FA5}">
                      <a16:colId xmlns:a16="http://schemas.microsoft.com/office/drawing/2014/main" val="4269218838"/>
                    </a:ext>
                  </a:extLst>
                </a:gridCol>
                <a:gridCol w="1371600">
                  <a:extLst>
                    <a:ext uri="{9D8B030D-6E8A-4147-A177-3AD203B41FA5}">
                      <a16:colId xmlns:a16="http://schemas.microsoft.com/office/drawing/2014/main" val="1779033903"/>
                    </a:ext>
                  </a:extLst>
                </a:gridCol>
                <a:gridCol w="1524000">
                  <a:extLst>
                    <a:ext uri="{9D8B030D-6E8A-4147-A177-3AD203B41FA5}">
                      <a16:colId xmlns:a16="http://schemas.microsoft.com/office/drawing/2014/main" val="831421574"/>
                    </a:ext>
                  </a:extLst>
                </a:gridCol>
                <a:gridCol w="1447800">
                  <a:extLst>
                    <a:ext uri="{9D8B030D-6E8A-4147-A177-3AD203B41FA5}">
                      <a16:colId xmlns:a16="http://schemas.microsoft.com/office/drawing/2014/main" val="3936920443"/>
                    </a:ext>
                  </a:extLst>
                </a:gridCol>
                <a:gridCol w="1752600">
                  <a:extLst>
                    <a:ext uri="{9D8B030D-6E8A-4147-A177-3AD203B41FA5}">
                      <a16:colId xmlns:a16="http://schemas.microsoft.com/office/drawing/2014/main" val="1786764164"/>
                    </a:ext>
                  </a:extLst>
                </a:gridCol>
              </a:tblGrid>
              <a:tr h="349666">
                <a:tc>
                  <a:txBody>
                    <a:bodyPr/>
                    <a:lstStyle/>
                    <a:p>
                      <a:r>
                        <a:rPr lang="en-US" dirty="0"/>
                        <a:t>Date </a:t>
                      </a:r>
                    </a:p>
                  </a:txBody>
                  <a:tcPr/>
                </a:tc>
                <a:tc>
                  <a:txBody>
                    <a:bodyPr/>
                    <a:lstStyle/>
                    <a:p>
                      <a:r>
                        <a:rPr lang="en-US" dirty="0"/>
                        <a:t>Emperor</a:t>
                      </a:r>
                    </a:p>
                  </a:txBody>
                  <a:tcPr/>
                </a:tc>
                <a:tc>
                  <a:txBody>
                    <a:bodyPr/>
                    <a:lstStyle/>
                    <a:p>
                      <a:r>
                        <a:rPr lang="en-US" dirty="0"/>
                        <a:t>Summers</a:t>
                      </a:r>
                    </a:p>
                  </a:txBody>
                  <a:tcPr/>
                </a:tc>
                <a:tc>
                  <a:txBody>
                    <a:bodyPr/>
                    <a:lstStyle/>
                    <a:p>
                      <a:r>
                        <a:rPr lang="en-US" dirty="0"/>
                        <a:t>Wallace</a:t>
                      </a:r>
                    </a:p>
                  </a:txBody>
                  <a:tcPr/>
                </a:tc>
                <a:tc>
                  <a:txBody>
                    <a:bodyPr/>
                    <a:lstStyle/>
                    <a:p>
                      <a:r>
                        <a:rPr lang="en-US" dirty="0" err="1"/>
                        <a:t>Swete</a:t>
                      </a:r>
                      <a:endParaRPr lang="en-US" dirty="0"/>
                    </a:p>
                  </a:txBody>
                  <a:tcPr/>
                </a:tc>
                <a:tc>
                  <a:txBody>
                    <a:bodyPr/>
                    <a:lstStyle/>
                    <a:p>
                      <a:r>
                        <a:rPr lang="en-US" dirty="0"/>
                        <a:t>Hendriksen </a:t>
                      </a:r>
                    </a:p>
                  </a:txBody>
                  <a:tcPr/>
                </a:tc>
                <a:extLst>
                  <a:ext uri="{0D108BD9-81ED-4DB2-BD59-A6C34878D82A}">
                    <a16:rowId xmlns:a16="http://schemas.microsoft.com/office/drawing/2014/main" val="3969655274"/>
                  </a:ext>
                </a:extLst>
              </a:tr>
              <a:tr h="565469">
                <a:tc>
                  <a:txBody>
                    <a:bodyPr/>
                    <a:lstStyle/>
                    <a:p>
                      <a:r>
                        <a:rPr lang="en-US" dirty="0"/>
                        <a:t>44 BC</a:t>
                      </a:r>
                    </a:p>
                  </a:txBody>
                  <a:tcPr/>
                </a:tc>
                <a:tc>
                  <a:txBody>
                    <a:bodyPr/>
                    <a:lstStyle/>
                    <a:p>
                      <a:r>
                        <a:rPr lang="en-US" dirty="0"/>
                        <a:t>*Julius Caesar</a:t>
                      </a:r>
                    </a:p>
                  </a:txBody>
                  <a:tcPr/>
                </a:tc>
                <a:tc>
                  <a:txBody>
                    <a:bodyPr/>
                    <a:lstStyle/>
                    <a:p>
                      <a:endParaRPr lang="en-US" dirty="0"/>
                    </a:p>
                  </a:txBody>
                  <a:tcPr/>
                </a:tc>
                <a:tc>
                  <a:txBody>
                    <a:bodyPr/>
                    <a:lstStyle/>
                    <a:p>
                      <a:r>
                        <a:rPr lang="en-US" dirty="0"/>
                        <a:t>1. Julius </a:t>
                      </a:r>
                    </a:p>
                  </a:txBody>
                  <a:tcPr/>
                </a:tc>
                <a:tc>
                  <a:txBody>
                    <a:bodyPr/>
                    <a:lstStyle/>
                    <a:p>
                      <a:endParaRPr lang="en-US" dirty="0"/>
                    </a:p>
                  </a:txBody>
                  <a:tcPr/>
                </a:tc>
                <a:tc>
                  <a:txBody>
                    <a:bodyPr/>
                    <a:lstStyle/>
                    <a:p>
                      <a:r>
                        <a:rPr lang="en-US" dirty="0"/>
                        <a:t>1. Ancient Babylonia</a:t>
                      </a:r>
                    </a:p>
                  </a:txBody>
                  <a:tcPr/>
                </a:tc>
                <a:extLst>
                  <a:ext uri="{0D108BD9-81ED-4DB2-BD59-A6C34878D82A}">
                    <a16:rowId xmlns:a16="http://schemas.microsoft.com/office/drawing/2014/main" val="1670123019"/>
                  </a:ext>
                </a:extLst>
              </a:tr>
              <a:tr h="349666">
                <a:tc>
                  <a:txBody>
                    <a:bodyPr/>
                    <a:lstStyle/>
                    <a:p>
                      <a:r>
                        <a:rPr lang="en-US" dirty="0"/>
                        <a:t>31 BC – AD 14</a:t>
                      </a:r>
                    </a:p>
                  </a:txBody>
                  <a:tcPr/>
                </a:tc>
                <a:tc>
                  <a:txBody>
                    <a:bodyPr/>
                    <a:lstStyle/>
                    <a:p>
                      <a:r>
                        <a:rPr lang="en-US" dirty="0"/>
                        <a:t>*Augustus</a:t>
                      </a:r>
                    </a:p>
                  </a:txBody>
                  <a:tcPr/>
                </a:tc>
                <a:tc>
                  <a:txBody>
                    <a:bodyPr/>
                    <a:lstStyle/>
                    <a:p>
                      <a:pPr marL="0" indent="0">
                        <a:buNone/>
                      </a:pPr>
                      <a:r>
                        <a:rPr lang="en-US" dirty="0"/>
                        <a:t>1. Augustus</a:t>
                      </a:r>
                    </a:p>
                  </a:txBody>
                  <a:tcPr/>
                </a:tc>
                <a:tc>
                  <a:txBody>
                    <a:bodyPr/>
                    <a:lstStyle/>
                    <a:p>
                      <a:r>
                        <a:rPr lang="en-US" dirty="0"/>
                        <a:t>2. Augustus</a:t>
                      </a:r>
                    </a:p>
                  </a:txBody>
                  <a:tcPr/>
                </a:tc>
                <a:tc>
                  <a:txBody>
                    <a:bodyPr/>
                    <a:lstStyle/>
                    <a:p>
                      <a:pPr marL="0" indent="0">
                        <a:buNone/>
                      </a:pPr>
                      <a:r>
                        <a:rPr lang="en-US" dirty="0"/>
                        <a:t>1. Augustus</a:t>
                      </a:r>
                    </a:p>
                  </a:txBody>
                  <a:tcPr/>
                </a:tc>
                <a:tc>
                  <a:txBody>
                    <a:bodyPr/>
                    <a:lstStyle/>
                    <a:p>
                      <a:r>
                        <a:rPr lang="en-US" dirty="0"/>
                        <a:t>2. Assyria</a:t>
                      </a:r>
                    </a:p>
                  </a:txBody>
                  <a:tcPr/>
                </a:tc>
                <a:extLst>
                  <a:ext uri="{0D108BD9-81ED-4DB2-BD59-A6C34878D82A}">
                    <a16:rowId xmlns:a16="http://schemas.microsoft.com/office/drawing/2014/main" val="3570124081"/>
                  </a:ext>
                </a:extLst>
              </a:tr>
              <a:tr h="429898">
                <a:tc>
                  <a:txBody>
                    <a:bodyPr/>
                    <a:lstStyle/>
                    <a:p>
                      <a:r>
                        <a:rPr lang="en-US" dirty="0"/>
                        <a:t>AD 14-37</a:t>
                      </a:r>
                    </a:p>
                  </a:txBody>
                  <a:tcPr/>
                </a:tc>
                <a:tc>
                  <a:txBody>
                    <a:bodyPr/>
                    <a:lstStyle/>
                    <a:p>
                      <a:r>
                        <a:rPr lang="en-US" dirty="0"/>
                        <a:t>Tiberius</a:t>
                      </a:r>
                    </a:p>
                  </a:txBody>
                  <a:tcPr/>
                </a:tc>
                <a:tc>
                  <a:txBody>
                    <a:bodyPr/>
                    <a:lstStyle/>
                    <a:p>
                      <a:r>
                        <a:rPr lang="en-US" dirty="0"/>
                        <a:t>2. Tiberius</a:t>
                      </a:r>
                    </a:p>
                  </a:txBody>
                  <a:tcPr/>
                </a:tc>
                <a:tc>
                  <a:txBody>
                    <a:bodyPr/>
                    <a:lstStyle/>
                    <a:p>
                      <a:r>
                        <a:rPr lang="en-US" dirty="0"/>
                        <a:t>3. Tiberius</a:t>
                      </a:r>
                    </a:p>
                  </a:txBody>
                  <a:tcPr/>
                </a:tc>
                <a:tc>
                  <a:txBody>
                    <a:bodyPr/>
                    <a:lstStyle/>
                    <a:p>
                      <a:r>
                        <a:rPr lang="en-US" dirty="0"/>
                        <a:t>2. Tiberius </a:t>
                      </a:r>
                    </a:p>
                  </a:txBody>
                  <a:tcPr/>
                </a:tc>
                <a:tc>
                  <a:txBody>
                    <a:bodyPr/>
                    <a:lstStyle/>
                    <a:p>
                      <a:r>
                        <a:rPr lang="en-US" dirty="0"/>
                        <a:t>3. New Babylonia</a:t>
                      </a:r>
                    </a:p>
                  </a:txBody>
                  <a:tcPr/>
                </a:tc>
                <a:extLst>
                  <a:ext uri="{0D108BD9-81ED-4DB2-BD59-A6C34878D82A}">
                    <a16:rowId xmlns:a16="http://schemas.microsoft.com/office/drawing/2014/main" val="61140891"/>
                  </a:ext>
                </a:extLst>
              </a:tr>
              <a:tr h="611916">
                <a:tc>
                  <a:txBody>
                    <a:bodyPr/>
                    <a:lstStyle/>
                    <a:p>
                      <a:r>
                        <a:rPr lang="en-US" dirty="0"/>
                        <a:t>AD 37-41</a:t>
                      </a:r>
                    </a:p>
                  </a:txBody>
                  <a:tcPr/>
                </a:tc>
                <a:tc>
                  <a:txBody>
                    <a:bodyPr/>
                    <a:lstStyle/>
                    <a:p>
                      <a:r>
                        <a:rPr lang="en-US" dirty="0"/>
                        <a:t>Gaius (Caligula)</a:t>
                      </a:r>
                    </a:p>
                  </a:txBody>
                  <a:tcPr/>
                </a:tc>
                <a:tc>
                  <a:txBody>
                    <a:bodyPr/>
                    <a:lstStyle/>
                    <a:p>
                      <a:r>
                        <a:rPr lang="en-US" dirty="0"/>
                        <a:t>3. Caligula</a:t>
                      </a:r>
                    </a:p>
                  </a:txBody>
                  <a:tcPr/>
                </a:tc>
                <a:tc>
                  <a:txBody>
                    <a:bodyPr/>
                    <a:lstStyle/>
                    <a:p>
                      <a:r>
                        <a:rPr lang="en-US" dirty="0"/>
                        <a:t>4. Caligula</a:t>
                      </a:r>
                    </a:p>
                  </a:txBody>
                  <a:tcPr/>
                </a:tc>
                <a:tc>
                  <a:txBody>
                    <a:bodyPr/>
                    <a:lstStyle/>
                    <a:p>
                      <a:r>
                        <a:rPr lang="en-US" dirty="0"/>
                        <a:t>3. Caligula</a:t>
                      </a:r>
                    </a:p>
                  </a:txBody>
                  <a:tcPr/>
                </a:tc>
                <a:tc>
                  <a:txBody>
                    <a:bodyPr/>
                    <a:lstStyle/>
                    <a:p>
                      <a:r>
                        <a:rPr lang="en-US" dirty="0"/>
                        <a:t>4. </a:t>
                      </a:r>
                      <a:r>
                        <a:rPr lang="en-US" dirty="0" err="1"/>
                        <a:t>Medo</a:t>
                      </a:r>
                      <a:r>
                        <a:rPr lang="en-US" dirty="0"/>
                        <a:t>-Persian</a:t>
                      </a:r>
                    </a:p>
                  </a:txBody>
                  <a:tcPr/>
                </a:tc>
                <a:extLst>
                  <a:ext uri="{0D108BD9-81ED-4DB2-BD59-A6C34878D82A}">
                    <a16:rowId xmlns:a16="http://schemas.microsoft.com/office/drawing/2014/main" val="476507278"/>
                  </a:ext>
                </a:extLst>
              </a:tr>
              <a:tr h="429898">
                <a:tc>
                  <a:txBody>
                    <a:bodyPr/>
                    <a:lstStyle/>
                    <a:p>
                      <a:r>
                        <a:rPr lang="en-US" dirty="0"/>
                        <a:t>AD 41-54</a:t>
                      </a:r>
                    </a:p>
                  </a:txBody>
                  <a:tcPr/>
                </a:tc>
                <a:tc>
                  <a:txBody>
                    <a:bodyPr/>
                    <a:lstStyle/>
                    <a:p>
                      <a:r>
                        <a:rPr lang="en-US" dirty="0"/>
                        <a:t>*Claudius</a:t>
                      </a:r>
                    </a:p>
                  </a:txBody>
                  <a:tcPr/>
                </a:tc>
                <a:tc>
                  <a:txBody>
                    <a:bodyPr/>
                    <a:lstStyle/>
                    <a:p>
                      <a:r>
                        <a:rPr lang="en-US" dirty="0"/>
                        <a:t>4. Claudius</a:t>
                      </a:r>
                    </a:p>
                  </a:txBody>
                  <a:tcPr/>
                </a:tc>
                <a:tc>
                  <a:txBody>
                    <a:bodyPr/>
                    <a:lstStyle/>
                    <a:p>
                      <a:r>
                        <a:rPr lang="en-US" dirty="0"/>
                        <a:t>5. Claudius</a:t>
                      </a:r>
                    </a:p>
                  </a:txBody>
                  <a:tcPr/>
                </a:tc>
                <a:tc>
                  <a:txBody>
                    <a:bodyPr/>
                    <a:lstStyle/>
                    <a:p>
                      <a:r>
                        <a:rPr lang="en-US" dirty="0"/>
                        <a:t>4. Claudius</a:t>
                      </a:r>
                    </a:p>
                  </a:txBody>
                  <a:tcPr/>
                </a:tc>
                <a:tc>
                  <a:txBody>
                    <a:bodyPr/>
                    <a:lstStyle/>
                    <a:p>
                      <a:r>
                        <a:rPr lang="en-US" dirty="0"/>
                        <a:t>5. Greco-Maced. </a:t>
                      </a:r>
                    </a:p>
                  </a:txBody>
                  <a:tcPr/>
                </a:tc>
                <a:extLst>
                  <a:ext uri="{0D108BD9-81ED-4DB2-BD59-A6C34878D82A}">
                    <a16:rowId xmlns:a16="http://schemas.microsoft.com/office/drawing/2014/main" val="406697564"/>
                  </a:ext>
                </a:extLst>
              </a:tr>
              <a:tr h="353762">
                <a:tc>
                  <a:txBody>
                    <a:bodyPr/>
                    <a:lstStyle/>
                    <a:p>
                      <a:r>
                        <a:rPr lang="en-US" dirty="0"/>
                        <a:t>AD 54-68</a:t>
                      </a:r>
                    </a:p>
                  </a:txBody>
                  <a:tcPr/>
                </a:tc>
                <a:tc>
                  <a:txBody>
                    <a:bodyPr/>
                    <a:lstStyle/>
                    <a:p>
                      <a:r>
                        <a:rPr lang="en-US" dirty="0"/>
                        <a:t>Nero</a:t>
                      </a:r>
                    </a:p>
                  </a:txBody>
                  <a:tcPr/>
                </a:tc>
                <a:tc>
                  <a:txBody>
                    <a:bodyPr/>
                    <a:lstStyle/>
                    <a:p>
                      <a:r>
                        <a:rPr lang="en-US" dirty="0"/>
                        <a:t>5. Nero</a:t>
                      </a:r>
                    </a:p>
                  </a:txBody>
                  <a:tcPr/>
                </a:tc>
                <a:tc>
                  <a:txBody>
                    <a:bodyPr/>
                    <a:lstStyle/>
                    <a:p>
                      <a:r>
                        <a:rPr lang="en-US" dirty="0"/>
                        <a:t>6. Nero</a:t>
                      </a:r>
                    </a:p>
                  </a:txBody>
                  <a:tcPr/>
                </a:tc>
                <a:tc>
                  <a:txBody>
                    <a:bodyPr/>
                    <a:lstStyle/>
                    <a:p>
                      <a:r>
                        <a:rPr lang="en-US" dirty="0"/>
                        <a:t>5. Nero</a:t>
                      </a:r>
                    </a:p>
                  </a:txBody>
                  <a:tcPr/>
                </a:tc>
                <a:tc>
                  <a:txBody>
                    <a:bodyPr/>
                    <a:lstStyle/>
                    <a:p>
                      <a:r>
                        <a:rPr lang="en-US" dirty="0"/>
                        <a:t>6. Rome</a:t>
                      </a:r>
                    </a:p>
                  </a:txBody>
                  <a:tcPr/>
                </a:tc>
                <a:extLst>
                  <a:ext uri="{0D108BD9-81ED-4DB2-BD59-A6C34878D82A}">
                    <a16:rowId xmlns:a16="http://schemas.microsoft.com/office/drawing/2014/main" val="2338373759"/>
                  </a:ext>
                </a:extLst>
              </a:tr>
              <a:tr h="349666">
                <a:tc>
                  <a:txBody>
                    <a:bodyPr/>
                    <a:lstStyle/>
                    <a:p>
                      <a:r>
                        <a:rPr lang="en-US" dirty="0"/>
                        <a:t>AD 68-69</a:t>
                      </a:r>
                    </a:p>
                  </a:txBody>
                  <a:tcPr/>
                </a:tc>
                <a:tc>
                  <a:txBody>
                    <a:bodyPr/>
                    <a:lstStyle/>
                    <a:p>
                      <a:r>
                        <a:rPr lang="en-US" dirty="0"/>
                        <a:t>Galba</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7644979"/>
                  </a:ext>
                </a:extLst>
              </a:tr>
              <a:tr h="349666">
                <a:tc>
                  <a:txBody>
                    <a:bodyPr/>
                    <a:lstStyle/>
                    <a:p>
                      <a:r>
                        <a:rPr lang="en-US" dirty="0"/>
                        <a:t>AD 69</a:t>
                      </a:r>
                    </a:p>
                  </a:txBody>
                  <a:tcPr/>
                </a:tc>
                <a:tc>
                  <a:txBody>
                    <a:bodyPr/>
                    <a:lstStyle/>
                    <a:p>
                      <a:r>
                        <a:rPr lang="en-US" dirty="0"/>
                        <a:t>Otho</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666480146"/>
                  </a:ext>
                </a:extLst>
              </a:tr>
              <a:tr h="349666">
                <a:tc>
                  <a:txBody>
                    <a:bodyPr/>
                    <a:lstStyle/>
                    <a:p>
                      <a:r>
                        <a:rPr lang="en-US" dirty="0"/>
                        <a:t>AD 69</a:t>
                      </a:r>
                    </a:p>
                  </a:txBody>
                  <a:tcPr/>
                </a:tc>
                <a:tc>
                  <a:txBody>
                    <a:bodyPr/>
                    <a:lstStyle/>
                    <a:p>
                      <a:r>
                        <a:rPr lang="en-US" dirty="0"/>
                        <a:t>Vitellius</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817473878"/>
                  </a:ext>
                </a:extLst>
              </a:tr>
              <a:tr h="349666">
                <a:tc>
                  <a:txBody>
                    <a:bodyPr/>
                    <a:lstStyle/>
                    <a:p>
                      <a:r>
                        <a:rPr lang="en-US" dirty="0"/>
                        <a:t>AD 69-79</a:t>
                      </a:r>
                    </a:p>
                  </a:txBody>
                  <a:tcPr/>
                </a:tc>
                <a:tc>
                  <a:txBody>
                    <a:bodyPr/>
                    <a:lstStyle/>
                    <a:p>
                      <a:r>
                        <a:rPr lang="en-US" dirty="0"/>
                        <a:t>*Vespasian</a:t>
                      </a:r>
                    </a:p>
                  </a:txBody>
                  <a:tcPr/>
                </a:tc>
                <a:tc>
                  <a:txBody>
                    <a:bodyPr/>
                    <a:lstStyle/>
                    <a:p>
                      <a:r>
                        <a:rPr lang="en-US" dirty="0"/>
                        <a:t>6. Vespasian</a:t>
                      </a:r>
                    </a:p>
                  </a:txBody>
                  <a:tcPr/>
                </a:tc>
                <a:tc>
                  <a:txBody>
                    <a:bodyPr/>
                    <a:lstStyle/>
                    <a:p>
                      <a:endParaRPr lang="en-US" dirty="0"/>
                    </a:p>
                  </a:txBody>
                  <a:tcPr/>
                </a:tc>
                <a:tc>
                  <a:txBody>
                    <a:bodyPr/>
                    <a:lstStyle/>
                    <a:p>
                      <a:r>
                        <a:rPr lang="en-US" dirty="0"/>
                        <a:t>6. Vespasian</a:t>
                      </a:r>
                    </a:p>
                  </a:txBody>
                  <a:tcPr/>
                </a:tc>
                <a:tc>
                  <a:txBody>
                    <a:bodyPr/>
                    <a:lstStyle/>
                    <a:p>
                      <a:endParaRPr lang="en-US" dirty="0"/>
                    </a:p>
                  </a:txBody>
                  <a:tcPr/>
                </a:tc>
                <a:extLst>
                  <a:ext uri="{0D108BD9-81ED-4DB2-BD59-A6C34878D82A}">
                    <a16:rowId xmlns:a16="http://schemas.microsoft.com/office/drawing/2014/main" val="187664295"/>
                  </a:ext>
                </a:extLst>
              </a:tr>
              <a:tr h="614142">
                <a:tc>
                  <a:txBody>
                    <a:bodyPr/>
                    <a:lstStyle/>
                    <a:p>
                      <a:r>
                        <a:rPr lang="en-US" dirty="0"/>
                        <a:t>AD 79-81</a:t>
                      </a:r>
                    </a:p>
                  </a:txBody>
                  <a:tcPr/>
                </a:tc>
                <a:tc>
                  <a:txBody>
                    <a:bodyPr/>
                    <a:lstStyle/>
                    <a:p>
                      <a:r>
                        <a:rPr lang="en-US" dirty="0"/>
                        <a:t>*Titus</a:t>
                      </a:r>
                    </a:p>
                  </a:txBody>
                  <a:tcPr/>
                </a:tc>
                <a:tc>
                  <a:txBody>
                    <a:bodyPr/>
                    <a:lstStyle/>
                    <a:p>
                      <a:r>
                        <a:rPr lang="en-US" dirty="0"/>
                        <a:t>7. Titus</a:t>
                      </a:r>
                    </a:p>
                  </a:txBody>
                  <a:tcPr/>
                </a:tc>
                <a:tc>
                  <a:txBody>
                    <a:bodyPr/>
                    <a:lstStyle/>
                    <a:p>
                      <a:endParaRPr lang="en-US" dirty="0"/>
                    </a:p>
                  </a:txBody>
                  <a:tcPr/>
                </a:tc>
                <a:tc>
                  <a:txBody>
                    <a:bodyPr/>
                    <a:lstStyle/>
                    <a:p>
                      <a:r>
                        <a:rPr lang="en-US" dirty="0"/>
                        <a:t>7. Titus</a:t>
                      </a:r>
                    </a:p>
                  </a:txBody>
                  <a:tcPr/>
                </a:tc>
                <a:tc>
                  <a:txBody>
                    <a:bodyPr/>
                    <a:lstStyle/>
                    <a:p>
                      <a:r>
                        <a:rPr lang="en-US" dirty="0"/>
                        <a:t>7. </a:t>
                      </a:r>
                      <a:r>
                        <a:rPr lang="en-US" sz="1500" dirty="0"/>
                        <a:t>All Anti-Christian Governments</a:t>
                      </a:r>
                      <a:r>
                        <a:rPr lang="en-US" dirty="0"/>
                        <a:t> </a:t>
                      </a:r>
                    </a:p>
                  </a:txBody>
                  <a:tcPr/>
                </a:tc>
                <a:extLst>
                  <a:ext uri="{0D108BD9-81ED-4DB2-BD59-A6C34878D82A}">
                    <a16:rowId xmlns:a16="http://schemas.microsoft.com/office/drawing/2014/main" val="3409195008"/>
                  </a:ext>
                </a:extLst>
              </a:tr>
              <a:tr h="611916">
                <a:tc>
                  <a:txBody>
                    <a:bodyPr/>
                    <a:lstStyle/>
                    <a:p>
                      <a:r>
                        <a:rPr lang="en-US" dirty="0"/>
                        <a:t>AD 81-96</a:t>
                      </a:r>
                    </a:p>
                  </a:txBody>
                  <a:tcPr/>
                </a:tc>
                <a:tc>
                  <a:txBody>
                    <a:bodyPr/>
                    <a:lstStyle/>
                    <a:p>
                      <a:r>
                        <a:rPr lang="en-US" dirty="0"/>
                        <a:t>Domitian</a:t>
                      </a:r>
                    </a:p>
                  </a:txBody>
                  <a:tcPr/>
                </a:tc>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 Domitian</a:t>
                      </a:r>
                    </a:p>
                    <a:p>
                      <a:endParaRPr lang="en-US" dirty="0"/>
                    </a:p>
                  </a:txBody>
                  <a:tcPr/>
                </a:tc>
                <a:tc>
                  <a:txBody>
                    <a:bodyPr/>
                    <a:lstStyle/>
                    <a:p>
                      <a:r>
                        <a:rPr lang="en-US" dirty="0"/>
                        <a:t>8. Domitian</a:t>
                      </a:r>
                    </a:p>
                  </a:txBody>
                  <a:tcPr/>
                </a:tc>
                <a:tc>
                  <a:txBody>
                    <a:bodyPr/>
                    <a:lstStyle/>
                    <a:p>
                      <a:endParaRPr lang="en-US" dirty="0"/>
                    </a:p>
                  </a:txBody>
                  <a:tcPr/>
                </a:tc>
                <a:extLst>
                  <a:ext uri="{0D108BD9-81ED-4DB2-BD59-A6C34878D82A}">
                    <a16:rowId xmlns:a16="http://schemas.microsoft.com/office/drawing/2014/main" val="359101194"/>
                  </a:ext>
                </a:extLst>
              </a:tr>
            </a:tbl>
          </a:graphicData>
        </a:graphic>
      </p:graphicFrame>
      <p:sp>
        <p:nvSpPr>
          <p:cNvPr id="10" name="Rectangle 9">
            <a:extLst>
              <a:ext uri="{FF2B5EF4-FFF2-40B4-BE49-F238E27FC236}">
                <a16:creationId xmlns:a16="http://schemas.microsoft.com/office/drawing/2014/main" id="{66E8372B-EB6F-4028-BCA8-C5765250CA95}"/>
              </a:ext>
            </a:extLst>
          </p:cNvPr>
          <p:cNvSpPr/>
          <p:nvPr/>
        </p:nvSpPr>
        <p:spPr bwMode="auto">
          <a:xfrm>
            <a:off x="5080" y="645789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*Deified by an act of senate. Most lists begin with Augustus.</a:t>
            </a:r>
          </a:p>
        </p:txBody>
      </p:sp>
    </p:spTree>
    <p:extLst>
      <p:ext uri="{BB962C8B-B14F-4D97-AF65-F5344CB8AC3E}">
        <p14:creationId xmlns:p14="http://schemas.microsoft.com/office/powerpoint/2010/main" val="3983398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83703"/>
            <a:ext cx="8229600" cy="4253472"/>
          </a:xfrm>
          <a:solidFill>
            <a:schemeClr val="bg1"/>
          </a:solidFill>
          <a:ln>
            <a:solidFill>
              <a:schemeClr val="tx1"/>
            </a:solidFill>
          </a:ln>
        </p:spPr>
        <p:txBody>
          <a:bodyPr>
            <a:spAutoFit/>
          </a:bodyPr>
          <a:lstStyle/>
          <a:p>
            <a:r>
              <a:rPr lang="en-US" dirty="0">
                <a:latin typeface="Book Antiqua" pitchFamily="18" charset="0"/>
              </a:rPr>
              <a:t>Here is one arrangement of the Seven kings</a:t>
            </a:r>
          </a:p>
          <a:p>
            <a:r>
              <a:rPr lang="en-US" b="1" dirty="0">
                <a:latin typeface="OldCentury" pitchFamily="2" charset="0"/>
              </a:rPr>
              <a:t>Five have fallen</a:t>
            </a:r>
            <a:r>
              <a:rPr lang="en-US" dirty="0">
                <a:latin typeface="Book Antiqua" pitchFamily="18" charset="0"/>
              </a:rPr>
              <a:t>:</a:t>
            </a:r>
          </a:p>
          <a:p>
            <a:pPr lvl="1"/>
            <a:r>
              <a:rPr lang="en-US" b="1" dirty="0">
                <a:latin typeface="OldCentury" pitchFamily="2" charset="0"/>
              </a:rPr>
              <a:t>Augustus</a:t>
            </a:r>
            <a:r>
              <a:rPr lang="en-US" dirty="0">
                <a:latin typeface="Book Antiqua" pitchFamily="18" charset="0"/>
              </a:rPr>
              <a:t> (Octavian)</a:t>
            </a:r>
          </a:p>
          <a:p>
            <a:pPr lvl="1"/>
            <a:r>
              <a:rPr lang="en-US" b="1" dirty="0">
                <a:latin typeface="OldCentury" pitchFamily="2" charset="0"/>
              </a:rPr>
              <a:t>Tiberius</a:t>
            </a:r>
            <a:r>
              <a:rPr lang="en-US" dirty="0">
                <a:latin typeface="Book Antiqua" pitchFamily="18" charset="0"/>
              </a:rPr>
              <a:t> Julius Caesar Augustus</a:t>
            </a:r>
          </a:p>
          <a:p>
            <a:pPr lvl="1"/>
            <a:r>
              <a:rPr lang="en-US" b="1" dirty="0">
                <a:latin typeface="OldCentury" pitchFamily="2" charset="0"/>
              </a:rPr>
              <a:t>Gaius</a:t>
            </a:r>
            <a:r>
              <a:rPr lang="en-US" dirty="0">
                <a:latin typeface="Book Antiqua" pitchFamily="18" charset="0"/>
              </a:rPr>
              <a:t> Caesar Augustus </a:t>
            </a:r>
            <a:r>
              <a:rPr lang="en-US" dirty="0" err="1">
                <a:latin typeface="Book Antiqua" pitchFamily="18" charset="0"/>
              </a:rPr>
              <a:t>Germanicus</a:t>
            </a:r>
            <a:endParaRPr lang="en-US" dirty="0">
              <a:latin typeface="Book Antiqua" pitchFamily="18" charset="0"/>
            </a:endParaRPr>
          </a:p>
          <a:p>
            <a:pPr lvl="1"/>
            <a:r>
              <a:rPr lang="en-US" b="1" dirty="0">
                <a:latin typeface="OldCentury" pitchFamily="2" charset="0"/>
              </a:rPr>
              <a:t>Tiberius Claudius Caesar</a:t>
            </a:r>
            <a:r>
              <a:rPr lang="en-US" dirty="0">
                <a:latin typeface="Book Antiqua" pitchFamily="18" charset="0"/>
              </a:rPr>
              <a:t> Augustus</a:t>
            </a:r>
          </a:p>
          <a:p>
            <a:pPr lvl="1"/>
            <a:r>
              <a:rPr lang="en-US" b="1" dirty="0">
                <a:latin typeface="OldCentury" pitchFamily="2" charset="0"/>
              </a:rPr>
              <a:t>Nero</a:t>
            </a:r>
          </a:p>
        </p:txBody>
      </p:sp>
      <p:sp>
        <p:nvSpPr>
          <p:cNvPr id="4" name="Rectangle 3">
            <a:extLst>
              <a:ext uri="{FF2B5EF4-FFF2-40B4-BE49-F238E27FC236}">
                <a16:creationId xmlns:a16="http://schemas.microsoft.com/office/drawing/2014/main" id="{44DE1F63-9978-49A2-8D0D-2CCD0B712793}"/>
              </a:ext>
            </a:extLst>
          </p:cNvPr>
          <p:cNvSpPr/>
          <p:nvPr/>
        </p:nvSpPr>
        <p:spPr bwMode="auto">
          <a:xfrm>
            <a:off x="0" y="-16497"/>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3470A394-73CD-4D17-8C0F-ACB60DACB623}"/>
              </a:ext>
            </a:extLst>
          </p:cNvPr>
          <p:cNvSpPr txBox="1">
            <a:spLocks/>
          </p:cNvSpPr>
          <p:nvPr/>
        </p:nvSpPr>
        <p:spPr>
          <a:xfrm>
            <a:off x="457200" y="593497"/>
            <a:ext cx="8229600" cy="769441"/>
          </a:xfrm>
          <a:prstGeom prst="rect">
            <a:avLst/>
          </a:prstGeom>
          <a:solidFill>
            <a:schemeClr val="tx1"/>
          </a:solidFill>
          <a:ln w="38100">
            <a:noFill/>
          </a:ln>
        </p:spPr>
        <p:txBody>
          <a:bodyPr vert="horz"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cap="small">
                <a:solidFill>
                  <a:schemeClr val="bg1"/>
                </a:solidFill>
                <a:latin typeface="Elephant" pitchFamily="18" charset="0"/>
              </a:rPr>
              <a:t>The Kings …</a:t>
            </a:r>
            <a:endParaRPr lang="en-US" b="1" cap="small" dirty="0">
              <a:solidFill>
                <a:schemeClr val="bg1"/>
              </a:solidFill>
              <a:latin typeface="Elephant" pitchFamily="18" charset="0"/>
            </a:endParaRPr>
          </a:p>
        </p:txBody>
      </p:sp>
    </p:spTree>
    <p:extLst>
      <p:ext uri="{BB962C8B-B14F-4D97-AF65-F5344CB8AC3E}">
        <p14:creationId xmlns:p14="http://schemas.microsoft.com/office/powerpoint/2010/main" val="91579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317831"/>
          </a:xfrm>
          <a:solidFill>
            <a:schemeClr val="bg1"/>
          </a:solidFill>
          <a:ln>
            <a:solidFill>
              <a:schemeClr val="tx1"/>
            </a:solidFill>
          </a:ln>
        </p:spPr>
        <p:txBody>
          <a:bodyPr>
            <a:spAutoFit/>
          </a:bodyPr>
          <a:lstStyle/>
          <a:p>
            <a:r>
              <a:rPr lang="en-US" dirty="0">
                <a:latin typeface="Book Antiqua" pitchFamily="18" charset="0"/>
              </a:rPr>
              <a:t>Seven kings …</a:t>
            </a:r>
          </a:p>
          <a:p>
            <a:r>
              <a:rPr lang="en-US" b="1" dirty="0">
                <a:latin typeface="OldCentury" pitchFamily="2" charset="0"/>
              </a:rPr>
              <a:t>One is</a:t>
            </a:r>
          </a:p>
          <a:p>
            <a:pPr lvl="1"/>
            <a:r>
              <a:rPr lang="en-US" b="1" dirty="0">
                <a:latin typeface="OldCentury" pitchFamily="2" charset="0"/>
              </a:rPr>
              <a:t>Galba</a:t>
            </a:r>
            <a:r>
              <a:rPr lang="en-US" dirty="0">
                <a:latin typeface="Book Antiqua" pitchFamily="18" charset="0"/>
              </a:rPr>
              <a:t> (68), </a:t>
            </a:r>
            <a:r>
              <a:rPr lang="en-US" b="1" dirty="0">
                <a:latin typeface="OldCentury" pitchFamily="2" charset="0"/>
              </a:rPr>
              <a:t>Otho</a:t>
            </a:r>
            <a:r>
              <a:rPr lang="en-US" dirty="0">
                <a:latin typeface="Book Antiqua" pitchFamily="18" charset="0"/>
              </a:rPr>
              <a:t> (69), </a:t>
            </a:r>
            <a:r>
              <a:rPr lang="en-US" b="1" dirty="0">
                <a:latin typeface="OldCentury" pitchFamily="2" charset="0"/>
              </a:rPr>
              <a:t>Vitellius</a:t>
            </a:r>
            <a:r>
              <a:rPr lang="en-US" dirty="0">
                <a:latin typeface="Book Antiqua" pitchFamily="18" charset="0"/>
              </a:rPr>
              <a:t> (69)</a:t>
            </a:r>
          </a:p>
          <a:p>
            <a:r>
              <a:rPr lang="en-US" b="1" dirty="0">
                <a:latin typeface="OldCentury" pitchFamily="2" charset="0"/>
              </a:rPr>
              <a:t>One is not yet come</a:t>
            </a:r>
          </a:p>
          <a:p>
            <a:pPr lvl="1"/>
            <a:r>
              <a:rPr lang="en-US" b="1" dirty="0">
                <a:latin typeface="OldCentury" pitchFamily="2" charset="0"/>
              </a:rPr>
              <a:t>Vespasian</a:t>
            </a:r>
            <a:r>
              <a:rPr lang="en-US" dirty="0">
                <a:latin typeface="Book Antiqua" pitchFamily="18" charset="0"/>
              </a:rPr>
              <a:t> (69-79)</a:t>
            </a:r>
          </a:p>
          <a:p>
            <a:pPr lvl="1"/>
            <a:r>
              <a:rPr lang="en-US" b="1" dirty="0">
                <a:latin typeface="OldCentury" pitchFamily="2" charset="0"/>
              </a:rPr>
              <a:t>Titus</a:t>
            </a:r>
            <a:r>
              <a:rPr lang="en-US" dirty="0">
                <a:latin typeface="Book Antiqua" pitchFamily="18" charset="0"/>
              </a:rPr>
              <a:t> (79-81) – </a:t>
            </a:r>
            <a:r>
              <a:rPr lang="en-US" i="1" dirty="0">
                <a:latin typeface="Book Antiqua" pitchFamily="18" charset="0"/>
              </a:rPr>
              <a:t>continues for a short time</a:t>
            </a:r>
            <a:endParaRPr lang="en-US" i="1" dirty="0">
              <a:latin typeface="OldCentury" pitchFamily="2" charset="0"/>
            </a:endParaRPr>
          </a:p>
        </p:txBody>
      </p:sp>
      <p:sp>
        <p:nvSpPr>
          <p:cNvPr id="4" name="Rectangle 3">
            <a:extLst>
              <a:ext uri="{FF2B5EF4-FFF2-40B4-BE49-F238E27FC236}">
                <a16:creationId xmlns:a16="http://schemas.microsoft.com/office/drawing/2014/main" id="{8A15E254-CAAE-411B-AAE3-EB6CD501D57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AF22937B-4B69-4E30-AC63-DCD475CE1043}"/>
              </a:ext>
            </a:extLst>
          </p:cNvPr>
          <p:cNvSpPr>
            <a:spLocks noGrp="1"/>
          </p:cNvSpPr>
          <p:nvPr>
            <p:ph type="title"/>
          </p:nvPr>
        </p:nvSpPr>
        <p:spPr>
          <a:xfrm>
            <a:off x="457200" y="59349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The Kings …</a:t>
            </a:r>
          </a:p>
        </p:txBody>
      </p:sp>
    </p:spTree>
    <p:extLst>
      <p:ext uri="{BB962C8B-B14F-4D97-AF65-F5344CB8AC3E}">
        <p14:creationId xmlns:p14="http://schemas.microsoft.com/office/powerpoint/2010/main" val="2090603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672048"/>
          </a:xfrm>
          <a:solidFill>
            <a:schemeClr val="bg1"/>
          </a:solidFill>
          <a:ln>
            <a:solidFill>
              <a:schemeClr val="tx1"/>
            </a:solidFill>
          </a:ln>
        </p:spPr>
        <p:txBody>
          <a:bodyPr>
            <a:spAutoFit/>
          </a:bodyPr>
          <a:lstStyle/>
          <a:p>
            <a:r>
              <a:rPr lang="en-US" dirty="0">
                <a:latin typeface="Book Antiqua" pitchFamily="18" charset="0"/>
              </a:rPr>
              <a:t>The beast that </a:t>
            </a:r>
            <a:r>
              <a:rPr lang="en-US" b="1" dirty="0">
                <a:latin typeface="OldCentury" pitchFamily="2" charset="0"/>
              </a:rPr>
              <a:t>WAS</a:t>
            </a:r>
            <a:r>
              <a:rPr lang="en-US" dirty="0">
                <a:latin typeface="Book Antiqua" pitchFamily="18" charset="0"/>
              </a:rPr>
              <a:t>, and </a:t>
            </a:r>
            <a:r>
              <a:rPr lang="en-US" b="1" dirty="0">
                <a:latin typeface="OldCentury" pitchFamily="2" charset="0"/>
              </a:rPr>
              <a:t>IS NOT</a:t>
            </a:r>
            <a:r>
              <a:rPr lang="en-US" dirty="0">
                <a:latin typeface="Book Antiqua" pitchFamily="18" charset="0"/>
              </a:rPr>
              <a:t>, is himself also the </a:t>
            </a:r>
            <a:r>
              <a:rPr lang="en-US" b="1" dirty="0">
                <a:latin typeface="OldCentury" pitchFamily="2" charset="0"/>
              </a:rPr>
              <a:t>EIGHTH</a:t>
            </a:r>
          </a:p>
          <a:p>
            <a:pPr lvl="1"/>
            <a:r>
              <a:rPr lang="en-US" b="1" dirty="0">
                <a:latin typeface="OldCentury" pitchFamily="2" charset="0"/>
              </a:rPr>
              <a:t>Domitian</a:t>
            </a:r>
          </a:p>
          <a:p>
            <a:r>
              <a:rPr lang="en-US" dirty="0">
                <a:latin typeface="Book Antiqua" pitchFamily="18" charset="0"/>
              </a:rPr>
              <a:t>Is one of the </a:t>
            </a:r>
            <a:r>
              <a:rPr lang="en-US" b="1" dirty="0">
                <a:latin typeface="OldCentury" pitchFamily="2" charset="0"/>
              </a:rPr>
              <a:t>seven</a:t>
            </a:r>
          </a:p>
          <a:p>
            <a:pPr lvl="1"/>
            <a:r>
              <a:rPr lang="en-US" dirty="0">
                <a:latin typeface="Book Antiqua" pitchFamily="18" charset="0"/>
              </a:rPr>
              <a:t>Kingdoms of men are not invincible!</a:t>
            </a:r>
          </a:p>
          <a:p>
            <a:r>
              <a:rPr lang="en-US" dirty="0">
                <a:latin typeface="Book Antiqua" pitchFamily="18" charset="0"/>
              </a:rPr>
              <a:t>Is going to </a:t>
            </a:r>
            <a:r>
              <a:rPr lang="en-US" b="1" dirty="0">
                <a:latin typeface="OldCentury" pitchFamily="2" charset="0"/>
              </a:rPr>
              <a:t>perdition</a:t>
            </a:r>
          </a:p>
          <a:p>
            <a:pPr lvl="1"/>
            <a:r>
              <a:rPr lang="en-US" dirty="0">
                <a:latin typeface="Book Antiqua" pitchFamily="18" charset="0"/>
              </a:rPr>
              <a:t>Needless to say all the “</a:t>
            </a:r>
            <a:r>
              <a:rPr lang="en-US" b="1" dirty="0">
                <a:latin typeface="OldCentury" pitchFamily="2" charset="0"/>
              </a:rPr>
              <a:t>seven +1</a:t>
            </a:r>
            <a:r>
              <a:rPr lang="en-US" dirty="0">
                <a:latin typeface="Book Antiqua" pitchFamily="18" charset="0"/>
              </a:rPr>
              <a:t>” have been the puppet for the power behind them – Satan! His end and the “kings” are the same!</a:t>
            </a:r>
            <a:endParaRPr lang="en-US" dirty="0">
              <a:latin typeface="OldCentury" pitchFamily="2" charset="0"/>
            </a:endParaRPr>
          </a:p>
        </p:txBody>
      </p:sp>
      <p:sp>
        <p:nvSpPr>
          <p:cNvPr id="4" name="Rectangle 3">
            <a:extLst>
              <a:ext uri="{FF2B5EF4-FFF2-40B4-BE49-F238E27FC236}">
                <a16:creationId xmlns:a16="http://schemas.microsoft.com/office/drawing/2014/main" id="{D48935C1-3611-4A16-921B-6B62445A12A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6B1826C2-E33D-407D-9164-DD6656C5C5D7}"/>
              </a:ext>
            </a:extLst>
          </p:cNvPr>
          <p:cNvSpPr>
            <a:spLocks noGrp="1"/>
          </p:cNvSpPr>
          <p:nvPr>
            <p:ph type="title"/>
          </p:nvPr>
        </p:nvSpPr>
        <p:spPr>
          <a:xfrm>
            <a:off x="457200" y="59349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The Kings …</a:t>
            </a:r>
          </a:p>
        </p:txBody>
      </p:sp>
    </p:spTree>
    <p:extLst>
      <p:ext uri="{BB962C8B-B14F-4D97-AF65-F5344CB8AC3E}">
        <p14:creationId xmlns:p14="http://schemas.microsoft.com/office/powerpoint/2010/main" val="184650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5077"/>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17:12</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90308" y="2152233"/>
            <a:ext cx="5410200" cy="2800767"/>
          </a:xfrm>
          <a:prstGeom prst="rect">
            <a:avLst/>
          </a:prstGeom>
          <a:noFill/>
        </p:spPr>
        <p:txBody>
          <a:bodyPr wrap="square" rtlCol="0">
            <a:spAutoFit/>
          </a:bodyPr>
          <a:lstStyle/>
          <a:p>
            <a:pPr algn="ctr"/>
            <a:r>
              <a:rPr lang="en-US" sz="2800" i="1" dirty="0">
                <a:latin typeface="Book Antiqua" pitchFamily="18" charset="0"/>
              </a:rPr>
              <a:t>“</a:t>
            </a:r>
            <a:r>
              <a:rPr lang="en-US" sz="2800" b="1" i="1" u="sng" dirty="0">
                <a:latin typeface="Book Antiqua" pitchFamily="18" charset="0"/>
              </a:rPr>
              <a:t>And the ten horns that thou sawest are ten kings</a:t>
            </a:r>
            <a:r>
              <a:rPr lang="en-US" sz="2800" b="1" i="1" dirty="0">
                <a:latin typeface="Book Antiqua" pitchFamily="18" charset="0"/>
              </a:rPr>
              <a:t>, who have received no kingdom as yet; but </a:t>
            </a:r>
            <a:r>
              <a:rPr lang="en-US" sz="2800" b="1" i="1" u="sng" dirty="0">
                <a:latin typeface="Book Antiqua" pitchFamily="18" charset="0"/>
              </a:rPr>
              <a:t>they receive authority as kings, </a:t>
            </a:r>
            <a:r>
              <a:rPr lang="en-US" sz="3600" b="1" i="1" u="sng" dirty="0">
                <a:latin typeface="Book Antiqua" pitchFamily="18" charset="0"/>
              </a:rPr>
              <a:t>with the beast</a:t>
            </a:r>
            <a:r>
              <a:rPr lang="en-US" sz="2800" b="1" i="1" dirty="0">
                <a:latin typeface="Book Antiqua" pitchFamily="18" charset="0"/>
              </a:rPr>
              <a:t>, </a:t>
            </a:r>
            <a:r>
              <a:rPr lang="en-US" sz="2800" b="1" i="1" u="sng" dirty="0">
                <a:latin typeface="Book Antiqua" pitchFamily="18" charset="0"/>
              </a:rPr>
              <a:t>for one hour</a:t>
            </a:r>
            <a:r>
              <a:rPr lang="en-US" sz="2800" i="1" dirty="0">
                <a:latin typeface="Book Antiqua" pitchFamily="18" charset="0"/>
              </a:rPr>
              <a:t>.”</a:t>
            </a:r>
          </a:p>
        </p:txBody>
      </p:sp>
      <p:sp>
        <p:nvSpPr>
          <p:cNvPr id="6" name="Rectangle 5">
            <a:extLst>
              <a:ext uri="{FF2B5EF4-FFF2-40B4-BE49-F238E27FC236}">
                <a16:creationId xmlns:a16="http://schemas.microsoft.com/office/drawing/2014/main" id="{302D559D-DB29-4CB0-9BB0-84BB5FAFF29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51623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8155"/>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17:13</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90308" y="2425005"/>
            <a:ext cx="5410200" cy="1384995"/>
          </a:xfrm>
          <a:prstGeom prst="rect">
            <a:avLst/>
          </a:prstGeom>
          <a:noFill/>
        </p:spPr>
        <p:txBody>
          <a:bodyPr wrap="square" rtlCol="0">
            <a:spAutoFit/>
          </a:bodyPr>
          <a:lstStyle/>
          <a:p>
            <a:pPr algn="ctr"/>
            <a:r>
              <a:rPr lang="en-US" sz="2800" i="1" dirty="0">
                <a:latin typeface="Book Antiqua" pitchFamily="18" charset="0"/>
              </a:rPr>
              <a:t>“</a:t>
            </a:r>
            <a:r>
              <a:rPr lang="en-US" sz="2800" b="1" i="1" u="sng" dirty="0">
                <a:latin typeface="Book Antiqua" pitchFamily="18" charset="0"/>
              </a:rPr>
              <a:t>These have one mind</a:t>
            </a:r>
            <a:r>
              <a:rPr lang="en-US" sz="2800" b="1" i="1" dirty="0">
                <a:latin typeface="Book Antiqua" pitchFamily="18" charset="0"/>
              </a:rPr>
              <a:t>, and they give their power and authority unto the beast</a:t>
            </a:r>
            <a:r>
              <a:rPr lang="en-US" sz="2800" i="1" dirty="0">
                <a:latin typeface="Book Antiqua" pitchFamily="18" charset="0"/>
              </a:rPr>
              <a:t>.”</a:t>
            </a:r>
          </a:p>
        </p:txBody>
      </p:sp>
      <p:sp>
        <p:nvSpPr>
          <p:cNvPr id="6" name="Rectangle 5">
            <a:extLst>
              <a:ext uri="{FF2B5EF4-FFF2-40B4-BE49-F238E27FC236}">
                <a16:creationId xmlns:a16="http://schemas.microsoft.com/office/drawing/2014/main" id="{734D03DD-D21B-42FE-A4B1-AFFD5BCD2C8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394279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333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Ten Kings …</a:t>
            </a:r>
          </a:p>
        </p:txBody>
      </p:sp>
      <p:sp>
        <p:nvSpPr>
          <p:cNvPr id="3" name="Content Placeholder 2"/>
          <p:cNvSpPr>
            <a:spLocks noGrp="1"/>
          </p:cNvSpPr>
          <p:nvPr>
            <p:ph idx="1"/>
          </p:nvPr>
        </p:nvSpPr>
        <p:spPr>
          <a:xfrm>
            <a:off x="457200" y="1600200"/>
            <a:ext cx="8229600" cy="4832092"/>
          </a:xfrm>
          <a:solidFill>
            <a:schemeClr val="bg1"/>
          </a:solidFill>
          <a:ln>
            <a:solidFill>
              <a:schemeClr val="tx1"/>
            </a:solidFill>
          </a:ln>
        </p:spPr>
        <p:txBody>
          <a:bodyPr>
            <a:spAutoFit/>
          </a:bodyPr>
          <a:lstStyle/>
          <a:p>
            <a:pPr>
              <a:spcBef>
                <a:spcPts val="0"/>
              </a:spcBef>
            </a:pPr>
            <a:r>
              <a:rPr lang="en-US" dirty="0">
                <a:latin typeface="Book Antiqua" pitchFamily="18" charset="0"/>
              </a:rPr>
              <a:t>Horns indicate </a:t>
            </a:r>
            <a:r>
              <a:rPr lang="en-US" b="1" dirty="0">
                <a:latin typeface="OldCentury" pitchFamily="2" charset="0"/>
              </a:rPr>
              <a:t>power and strength</a:t>
            </a:r>
          </a:p>
          <a:p>
            <a:pPr>
              <a:spcBef>
                <a:spcPts val="0"/>
              </a:spcBef>
            </a:pPr>
            <a:r>
              <a:rPr lang="en-US" dirty="0">
                <a:latin typeface="Book Antiqua" pitchFamily="18" charset="0"/>
              </a:rPr>
              <a:t>Some have </a:t>
            </a:r>
            <a:r>
              <a:rPr lang="en-US" b="1" dirty="0">
                <a:latin typeface="OldCentury" pitchFamily="2" charset="0"/>
              </a:rPr>
              <a:t>not yet </a:t>
            </a:r>
            <a:r>
              <a:rPr lang="en-US" dirty="0">
                <a:latin typeface="Book Antiqua" pitchFamily="18" charset="0"/>
              </a:rPr>
              <a:t>received kingdoms</a:t>
            </a:r>
          </a:p>
          <a:p>
            <a:pPr>
              <a:spcBef>
                <a:spcPts val="0"/>
              </a:spcBef>
            </a:pPr>
            <a:r>
              <a:rPr lang="en-US" b="1" dirty="0">
                <a:latin typeface="OldCentury" pitchFamily="2" charset="0"/>
              </a:rPr>
              <a:t>Vassal kings</a:t>
            </a:r>
            <a:r>
              <a:rPr lang="en-US" dirty="0">
                <a:latin typeface="Book Antiqua" pitchFamily="18" charset="0"/>
              </a:rPr>
              <a:t> – put into power by Rome the real power/authority (Kings like Herod and Agrippa; nothing but puppets of Rome)</a:t>
            </a:r>
          </a:p>
          <a:p>
            <a:pPr lvl="1">
              <a:spcBef>
                <a:spcPts val="0"/>
              </a:spcBef>
            </a:pPr>
            <a:r>
              <a:rPr lang="en-US" dirty="0">
                <a:latin typeface="Book Antiqua" pitchFamily="18" charset="0"/>
              </a:rPr>
              <a:t>Conquered kings and rulers of countries allied with Rome – </a:t>
            </a:r>
            <a:r>
              <a:rPr lang="en-US" b="1" dirty="0">
                <a:latin typeface="OldCentury" pitchFamily="2" charset="0"/>
              </a:rPr>
              <a:t>depend on Rome </a:t>
            </a:r>
            <a:r>
              <a:rPr lang="en-US" dirty="0">
                <a:latin typeface="Book Antiqua" pitchFamily="18" charset="0"/>
              </a:rPr>
              <a:t>for favor</a:t>
            </a:r>
          </a:p>
          <a:p>
            <a:pPr lvl="1">
              <a:spcBef>
                <a:spcPts val="0"/>
              </a:spcBef>
            </a:pPr>
            <a:r>
              <a:rPr lang="en-US" dirty="0">
                <a:latin typeface="Book Antiqua" pitchFamily="18" charset="0"/>
              </a:rPr>
              <a:t>This is how they </a:t>
            </a:r>
            <a:r>
              <a:rPr lang="en-US" b="1" dirty="0">
                <a:latin typeface="OldCentury" pitchFamily="2" charset="0"/>
              </a:rPr>
              <a:t>retain</a:t>
            </a:r>
            <a:r>
              <a:rPr lang="en-US" dirty="0">
                <a:latin typeface="Book Antiqua" pitchFamily="18" charset="0"/>
              </a:rPr>
              <a:t> their power</a:t>
            </a:r>
          </a:p>
          <a:p>
            <a:pPr>
              <a:spcBef>
                <a:spcPts val="0"/>
              </a:spcBef>
            </a:pPr>
            <a:r>
              <a:rPr lang="en-US" dirty="0">
                <a:latin typeface="Book Antiqua" pitchFamily="18" charset="0"/>
              </a:rPr>
              <a:t>All have one mind – </a:t>
            </a:r>
            <a:r>
              <a:rPr lang="en-US" b="1" dirty="0">
                <a:latin typeface="OldCentury" pitchFamily="2" charset="0"/>
              </a:rPr>
              <a:t>OBEY ROME</a:t>
            </a:r>
            <a:r>
              <a:rPr lang="en-US" dirty="0">
                <a:latin typeface="Book Antiqua" pitchFamily="18" charset="0"/>
              </a:rPr>
              <a:t>!</a:t>
            </a:r>
            <a:endParaRPr lang="en-US" dirty="0">
              <a:latin typeface="OldCentury" pitchFamily="2" charset="0"/>
            </a:endParaRPr>
          </a:p>
        </p:txBody>
      </p:sp>
      <p:sp>
        <p:nvSpPr>
          <p:cNvPr id="4" name="Rectangle 3">
            <a:extLst>
              <a:ext uri="{FF2B5EF4-FFF2-40B4-BE49-F238E27FC236}">
                <a16:creationId xmlns:a16="http://schemas.microsoft.com/office/drawing/2014/main" id="{394AAD9D-BC89-424E-802E-ED898808991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966803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519" y="555606"/>
            <a:ext cx="8610600" cy="769441"/>
          </a:xfrm>
          <a:solidFill>
            <a:schemeClr val="tx1"/>
          </a:solidFill>
          <a:ln w="38100">
            <a:noFill/>
          </a:ln>
        </p:spPr>
        <p:txBody>
          <a:bodyPr wrap="square">
            <a:spAutoFit/>
          </a:bodyPr>
          <a:lstStyle/>
          <a:p>
            <a:r>
              <a:rPr lang="en-US" b="1" cap="small" dirty="0">
                <a:solidFill>
                  <a:schemeClr val="bg1"/>
                </a:solidFill>
                <a:latin typeface="OldCentury" pitchFamily="2" charset="0"/>
              </a:rPr>
              <a:t>Revelation 17:14 – Theme of the book</a:t>
            </a:r>
          </a:p>
        </p:txBody>
      </p:sp>
      <p:pic>
        <p:nvPicPr>
          <p:cNvPr id="4" name="Content Placeholder 3"/>
          <p:cNvPicPr>
            <a:picLocks noGrp="1" noChangeAspect="1" noChangeArrowheads="1"/>
          </p:cNvPicPr>
          <p:nvPr>
            <p:ph idx="1"/>
          </p:nvPr>
        </p:nvPicPr>
        <p:blipFill>
          <a:blip r:embed="rId2"/>
          <a:srcRect/>
          <a:stretch>
            <a:fillRect/>
          </a:stretch>
        </p:blipFill>
        <p:spPr bwMode="auto">
          <a:xfrm>
            <a:off x="381000" y="1600200"/>
            <a:ext cx="8305800" cy="4953000"/>
          </a:xfrm>
          <a:prstGeom prst="rect">
            <a:avLst/>
          </a:prstGeom>
          <a:noFill/>
          <a:ln w="9525">
            <a:noFill/>
            <a:miter lim="800000"/>
            <a:headEnd/>
            <a:tailEnd/>
          </a:ln>
        </p:spPr>
      </p:pic>
      <p:sp>
        <p:nvSpPr>
          <p:cNvPr id="5" name="TextBox 4"/>
          <p:cNvSpPr txBox="1"/>
          <p:nvPr/>
        </p:nvSpPr>
        <p:spPr>
          <a:xfrm>
            <a:off x="1447800" y="2196167"/>
            <a:ext cx="6096000" cy="2985433"/>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These shall war against the Lamb, and </a:t>
            </a:r>
            <a:r>
              <a:rPr lang="en-US" sz="3200" b="1" i="1" u="sng" dirty="0">
                <a:latin typeface="Book Antiqua" pitchFamily="18" charset="0"/>
              </a:rPr>
              <a:t>the Lamb shall overcome them</a:t>
            </a:r>
            <a:r>
              <a:rPr lang="en-US" sz="2800" b="1" i="1" dirty="0">
                <a:latin typeface="Book Antiqua" pitchFamily="18" charset="0"/>
              </a:rPr>
              <a:t>, for he is Lord of lords, and King of kings; and </a:t>
            </a:r>
            <a:r>
              <a:rPr lang="en-US" sz="3200" b="1" i="1" u="sng" dirty="0">
                <a:latin typeface="Book Antiqua" pitchFamily="18" charset="0"/>
              </a:rPr>
              <a:t>they (also shall overcome) that are with him, called and chosen and faithful</a:t>
            </a:r>
            <a:r>
              <a:rPr lang="en-US" sz="2800" i="1" dirty="0">
                <a:latin typeface="Book Antiqua" pitchFamily="18" charset="0"/>
              </a:rPr>
              <a:t>.”</a:t>
            </a:r>
          </a:p>
        </p:txBody>
      </p:sp>
      <p:sp>
        <p:nvSpPr>
          <p:cNvPr id="6" name="Rectangle 5">
            <a:extLst>
              <a:ext uri="{FF2B5EF4-FFF2-40B4-BE49-F238E27FC236}">
                <a16:creationId xmlns:a16="http://schemas.microsoft.com/office/drawing/2014/main" id="{1C83D0FE-8F78-46D1-AD70-328E6FFE49F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13822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w="38100">
            <a:noFill/>
          </a:ln>
        </p:spPr>
        <p:txBody>
          <a:bodyPr>
            <a:spAutoFit/>
          </a:bodyPr>
          <a:lstStyle/>
          <a:p>
            <a:r>
              <a:rPr lang="en-US" b="1" cap="small" dirty="0">
                <a:solidFill>
                  <a:schemeClr val="bg1"/>
                </a:solidFill>
                <a:latin typeface="Elephant" pitchFamily="18" charset="0"/>
              </a:rPr>
              <a:t>War With the Lamb!</a:t>
            </a:r>
          </a:p>
        </p:txBody>
      </p:sp>
      <p:sp>
        <p:nvSpPr>
          <p:cNvPr id="3" name="Content Placeholder 2"/>
          <p:cNvSpPr>
            <a:spLocks noGrp="1"/>
          </p:cNvSpPr>
          <p:nvPr>
            <p:ph idx="1"/>
          </p:nvPr>
        </p:nvSpPr>
        <p:spPr>
          <a:xfrm>
            <a:off x="457200" y="1600200"/>
            <a:ext cx="8229600" cy="4770537"/>
          </a:xfrm>
          <a:solidFill>
            <a:schemeClr val="bg1"/>
          </a:solidFill>
          <a:ln>
            <a:solidFill>
              <a:schemeClr val="tx1"/>
            </a:solidFill>
          </a:ln>
        </p:spPr>
        <p:txBody>
          <a:bodyPr>
            <a:spAutoFit/>
          </a:bodyPr>
          <a:lstStyle/>
          <a:p>
            <a:pPr>
              <a:spcBef>
                <a:spcPts val="0"/>
              </a:spcBef>
            </a:pPr>
            <a:r>
              <a:rPr lang="en-US" dirty="0">
                <a:latin typeface="Book Antiqua" pitchFamily="18" charset="0"/>
              </a:rPr>
              <a:t>Can Christ </a:t>
            </a:r>
            <a:r>
              <a:rPr lang="en-US" b="1" dirty="0">
                <a:latin typeface="OldCentury" pitchFamily="2" charset="0"/>
              </a:rPr>
              <a:t>overcome</a:t>
            </a:r>
            <a:r>
              <a:rPr lang="en-US" dirty="0">
                <a:latin typeface="Book Antiqua" pitchFamily="18" charset="0"/>
              </a:rPr>
              <a:t> such powerful foes?</a:t>
            </a:r>
          </a:p>
          <a:p>
            <a:pPr>
              <a:spcBef>
                <a:spcPts val="0"/>
              </a:spcBef>
            </a:pPr>
            <a:r>
              <a:rPr lang="en-US" dirty="0">
                <a:latin typeface="Book Antiqua" pitchFamily="18" charset="0"/>
              </a:rPr>
              <a:t>This one verse defines the </a:t>
            </a:r>
            <a:r>
              <a:rPr lang="en-US" b="1" dirty="0">
                <a:latin typeface="OldCentury" pitchFamily="2" charset="0"/>
              </a:rPr>
              <a:t>whole message </a:t>
            </a:r>
            <a:r>
              <a:rPr lang="en-US" dirty="0">
                <a:latin typeface="Book Antiqua" pitchFamily="18" charset="0"/>
              </a:rPr>
              <a:t>of the Apocalypse!</a:t>
            </a:r>
          </a:p>
          <a:p>
            <a:pPr>
              <a:spcBef>
                <a:spcPts val="0"/>
              </a:spcBef>
            </a:pPr>
            <a:r>
              <a:rPr lang="en-US" dirty="0">
                <a:latin typeface="Book Antiqua" pitchFamily="18" charset="0"/>
              </a:rPr>
              <a:t>Yes, the </a:t>
            </a:r>
            <a:r>
              <a:rPr lang="en-US" b="1" dirty="0">
                <a:latin typeface="OldCentury" pitchFamily="2" charset="0"/>
              </a:rPr>
              <a:t>Lamb will overcome </a:t>
            </a:r>
            <a:r>
              <a:rPr lang="en-US" dirty="0">
                <a:latin typeface="Book Antiqua" pitchFamily="18" charset="0"/>
              </a:rPr>
              <a:t>them!</a:t>
            </a:r>
          </a:p>
          <a:p>
            <a:pPr lvl="1">
              <a:spcBef>
                <a:spcPts val="0"/>
              </a:spcBef>
            </a:pPr>
            <a:r>
              <a:rPr lang="en-US" dirty="0">
                <a:latin typeface="Book Antiqua" pitchFamily="18" charset="0"/>
              </a:rPr>
              <a:t>He shall overcome all enemies!</a:t>
            </a:r>
          </a:p>
          <a:p>
            <a:pPr lvl="1">
              <a:spcBef>
                <a:spcPts val="0"/>
              </a:spcBef>
            </a:pPr>
            <a:r>
              <a:rPr lang="en-US" dirty="0">
                <a:latin typeface="Book Antiqua" pitchFamily="18" charset="0"/>
              </a:rPr>
              <a:t>Doomed to defeat. Revelation 12:7-10</a:t>
            </a:r>
          </a:p>
          <a:p>
            <a:pPr lvl="1">
              <a:spcBef>
                <a:spcPts val="0"/>
              </a:spcBef>
            </a:pPr>
            <a:r>
              <a:rPr lang="en-US" dirty="0">
                <a:latin typeface="Book Antiqua" pitchFamily="18" charset="0"/>
              </a:rPr>
              <a:t>Christ has all authority. Matthew 28:18</a:t>
            </a:r>
          </a:p>
          <a:p>
            <a:pPr>
              <a:spcBef>
                <a:spcPts val="0"/>
              </a:spcBef>
            </a:pPr>
            <a:r>
              <a:rPr lang="en-US" dirty="0">
                <a:latin typeface="Book Antiqua" pitchFamily="18" charset="0"/>
              </a:rPr>
              <a:t>All who ally with Rome face the same fate!</a:t>
            </a:r>
          </a:p>
          <a:p>
            <a:pPr>
              <a:spcBef>
                <a:spcPts val="0"/>
              </a:spcBef>
            </a:pPr>
            <a:r>
              <a:rPr lang="en-US" dirty="0">
                <a:latin typeface="Book Antiqua" pitchFamily="18" charset="0"/>
              </a:rPr>
              <a:t>Why? (Revelation 1:5; Ephesians 1:20-23)</a:t>
            </a:r>
          </a:p>
          <a:p>
            <a:pPr lvl="1">
              <a:spcBef>
                <a:spcPts val="0"/>
              </a:spcBef>
            </a:pPr>
            <a:r>
              <a:rPr lang="en-US" b="1" dirty="0">
                <a:latin typeface="Georgia" pitchFamily="18" charset="0"/>
              </a:rPr>
              <a:t>He is Lord of Lords and king of kings!</a:t>
            </a:r>
          </a:p>
        </p:txBody>
      </p:sp>
      <p:sp>
        <p:nvSpPr>
          <p:cNvPr id="4" name="Rectangle 3">
            <a:extLst>
              <a:ext uri="{FF2B5EF4-FFF2-40B4-BE49-F238E27FC236}">
                <a16:creationId xmlns:a16="http://schemas.microsoft.com/office/drawing/2014/main" id="{C63CDAC1-E1EE-4CDC-B9C0-D6AE4559F3D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3535346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w="38100">
            <a:noFill/>
          </a:ln>
        </p:spPr>
        <p:txBody>
          <a:bodyPr>
            <a:spAutoFit/>
          </a:bodyPr>
          <a:lstStyle/>
          <a:p>
            <a:r>
              <a:rPr lang="en-US" b="1" cap="small" dirty="0">
                <a:solidFill>
                  <a:schemeClr val="bg1"/>
                </a:solidFill>
                <a:latin typeface="Elephant" pitchFamily="18" charset="0"/>
              </a:rPr>
              <a:t>War With the Lamb!</a:t>
            </a:r>
          </a:p>
        </p:txBody>
      </p:sp>
      <p:sp>
        <p:nvSpPr>
          <p:cNvPr id="3" name="Content Placeholder 2"/>
          <p:cNvSpPr>
            <a:spLocks noGrp="1"/>
          </p:cNvSpPr>
          <p:nvPr>
            <p:ph idx="1"/>
          </p:nvPr>
        </p:nvSpPr>
        <p:spPr>
          <a:xfrm>
            <a:off x="457200" y="1600200"/>
            <a:ext cx="8229600" cy="4930581"/>
          </a:xfrm>
          <a:solidFill>
            <a:schemeClr val="bg1"/>
          </a:solidFill>
          <a:ln>
            <a:solidFill>
              <a:schemeClr val="tx1"/>
            </a:solidFill>
          </a:ln>
        </p:spPr>
        <p:txBody>
          <a:bodyPr>
            <a:spAutoFit/>
          </a:bodyPr>
          <a:lstStyle/>
          <a:p>
            <a:r>
              <a:rPr lang="en-US" dirty="0">
                <a:latin typeface="Book Antiqua" pitchFamily="18" charset="0"/>
              </a:rPr>
              <a:t>All those who are </a:t>
            </a:r>
            <a:r>
              <a:rPr lang="en-US" b="1" dirty="0">
                <a:latin typeface="OldCentury" pitchFamily="2" charset="0"/>
              </a:rPr>
              <a:t>with the Lamb </a:t>
            </a:r>
            <a:r>
              <a:rPr lang="en-US" dirty="0">
                <a:latin typeface="Book Antiqua" pitchFamily="18" charset="0"/>
              </a:rPr>
              <a:t>…</a:t>
            </a:r>
          </a:p>
          <a:p>
            <a:r>
              <a:rPr lang="en-US" dirty="0">
                <a:latin typeface="Book Antiqua" pitchFamily="18" charset="0"/>
              </a:rPr>
              <a:t>Share in </a:t>
            </a:r>
            <a:r>
              <a:rPr lang="en-US" b="1" dirty="0">
                <a:latin typeface="OldCentury" pitchFamily="2" charset="0"/>
              </a:rPr>
              <a:t>His victory</a:t>
            </a:r>
            <a:r>
              <a:rPr lang="en-US" dirty="0">
                <a:latin typeface="Book Antiqua" pitchFamily="18" charset="0"/>
              </a:rPr>
              <a:t>! (cf. Isaiah 53:12)</a:t>
            </a:r>
          </a:p>
          <a:p>
            <a:r>
              <a:rPr lang="en-US" b="1" dirty="0">
                <a:latin typeface="OldCentury" pitchFamily="2" charset="0"/>
              </a:rPr>
              <a:t>Called</a:t>
            </a:r>
          </a:p>
          <a:p>
            <a:pPr lvl="1"/>
            <a:r>
              <a:rPr lang="en-US" dirty="0">
                <a:latin typeface="Book Antiqua" pitchFamily="18" charset="0"/>
              </a:rPr>
              <a:t>By the gospel (</a:t>
            </a:r>
            <a:r>
              <a:rPr lang="en-US" b="1" dirty="0">
                <a:latin typeface="Book Antiqua" pitchFamily="18" charset="0"/>
              </a:rPr>
              <a:t>2 Thessalonians 2:14</a:t>
            </a:r>
            <a:r>
              <a:rPr lang="en-US" dirty="0">
                <a:latin typeface="Book Antiqua" pitchFamily="18" charset="0"/>
              </a:rPr>
              <a:t>)</a:t>
            </a:r>
          </a:p>
          <a:p>
            <a:r>
              <a:rPr lang="en-US" b="1" dirty="0">
                <a:latin typeface="OldCentury" pitchFamily="2" charset="0"/>
              </a:rPr>
              <a:t>Chosen</a:t>
            </a:r>
          </a:p>
          <a:p>
            <a:pPr lvl="1"/>
            <a:r>
              <a:rPr lang="en-US" dirty="0">
                <a:latin typeface="Book Antiqua" pitchFamily="18" charset="0"/>
              </a:rPr>
              <a:t>By obedience (</a:t>
            </a:r>
            <a:r>
              <a:rPr lang="en-US" b="1" dirty="0">
                <a:latin typeface="Book Antiqua" pitchFamily="18" charset="0"/>
              </a:rPr>
              <a:t>Ephesians 1:4, 13</a:t>
            </a:r>
            <a:r>
              <a:rPr lang="en-US" dirty="0">
                <a:latin typeface="Book Antiqua" pitchFamily="18" charset="0"/>
              </a:rPr>
              <a:t>)</a:t>
            </a:r>
          </a:p>
          <a:p>
            <a:r>
              <a:rPr lang="en-US" b="1" dirty="0">
                <a:latin typeface="OldCentury" pitchFamily="2" charset="0"/>
              </a:rPr>
              <a:t>Faithful</a:t>
            </a:r>
          </a:p>
          <a:p>
            <a:pPr lvl="1"/>
            <a:r>
              <a:rPr lang="en-US" dirty="0">
                <a:latin typeface="Book Antiqua" pitchFamily="18" charset="0"/>
              </a:rPr>
              <a:t>Steadfast have not compromised</a:t>
            </a:r>
            <a:br>
              <a:rPr lang="en-US" dirty="0">
                <a:latin typeface="Book Antiqua" pitchFamily="18" charset="0"/>
              </a:rPr>
            </a:br>
            <a:r>
              <a:rPr lang="en-US" dirty="0">
                <a:latin typeface="Book Antiqua" pitchFamily="18" charset="0"/>
              </a:rPr>
              <a:t>(cf. Revelation 12:11; </a:t>
            </a:r>
            <a:r>
              <a:rPr lang="en-US" b="1" dirty="0">
                <a:latin typeface="Book Antiqua" pitchFamily="18" charset="0"/>
              </a:rPr>
              <a:t>Ephesians 6:10-18</a:t>
            </a:r>
            <a:r>
              <a:rPr lang="en-US" dirty="0">
                <a:latin typeface="Book Antiqua" pitchFamily="18" charset="0"/>
              </a:rPr>
              <a:t>)</a:t>
            </a:r>
          </a:p>
        </p:txBody>
      </p:sp>
      <p:sp>
        <p:nvSpPr>
          <p:cNvPr id="4" name="Rectangle 3">
            <a:extLst>
              <a:ext uri="{FF2B5EF4-FFF2-40B4-BE49-F238E27FC236}">
                <a16:creationId xmlns:a16="http://schemas.microsoft.com/office/drawing/2014/main" id="{94C1826F-6E23-4978-8723-1E8D291214B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308480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par>
                                <p:cTn id="30" presetID="31"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p:cTn id="4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6" end="6"/>
                                            </p:txEl>
                                          </p:spTgt>
                                        </p:tgtEl>
                                      </p:cBhvr>
                                    </p:animEffect>
                                  </p:childTnLst>
                                </p:cTn>
                              </p:par>
                              <p:par>
                                <p:cTn id="44" presetID="31"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5078"/>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17:9</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80881" y="2556808"/>
            <a:ext cx="5410200" cy="1938992"/>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Here is the </a:t>
            </a:r>
            <a:r>
              <a:rPr lang="en-US" sz="3200" b="1" i="1" u="sng" dirty="0">
                <a:latin typeface="Book Antiqua" pitchFamily="18" charset="0"/>
              </a:rPr>
              <a:t>mind that hath wisdom</a:t>
            </a:r>
            <a:r>
              <a:rPr lang="en-US" sz="3200" b="1" i="1" dirty="0">
                <a:latin typeface="Book Antiqua" pitchFamily="18" charset="0"/>
              </a:rPr>
              <a:t>. </a:t>
            </a:r>
            <a:r>
              <a:rPr lang="en-US" sz="2800" b="1" i="1" dirty="0">
                <a:latin typeface="Book Antiqua" pitchFamily="18" charset="0"/>
              </a:rPr>
              <a:t>The seven heads are seven mountains, on which the woman sitteth</a:t>
            </a:r>
            <a:r>
              <a:rPr lang="en-US" sz="2800" i="1" dirty="0">
                <a:latin typeface="Book Antiqua" pitchFamily="18" charset="0"/>
              </a:rPr>
              <a:t>”</a:t>
            </a:r>
          </a:p>
        </p:txBody>
      </p:sp>
      <p:sp>
        <p:nvSpPr>
          <p:cNvPr id="6" name="Rectangle 5">
            <a:extLst>
              <a:ext uri="{FF2B5EF4-FFF2-40B4-BE49-F238E27FC236}">
                <a16:creationId xmlns:a16="http://schemas.microsoft.com/office/drawing/2014/main" id="{749BA1B4-B0A1-439A-B82F-7DC33F8C0EA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Speech Bubble: Rectangle with Corners Rounded 6">
            <a:extLst>
              <a:ext uri="{FF2B5EF4-FFF2-40B4-BE49-F238E27FC236}">
                <a16:creationId xmlns:a16="http://schemas.microsoft.com/office/drawing/2014/main" id="{2B7B6E4E-07BF-4428-A6CB-44C242757217}"/>
              </a:ext>
            </a:extLst>
          </p:cNvPr>
          <p:cNvSpPr/>
          <p:nvPr/>
        </p:nvSpPr>
        <p:spPr>
          <a:xfrm>
            <a:off x="169490" y="2082380"/>
            <a:ext cx="1278309" cy="715089"/>
          </a:xfrm>
          <a:prstGeom prst="wedgeRoundRectCallout">
            <a:avLst>
              <a:gd name="adj1" fmla="val 114213"/>
              <a:gd name="adj2" fmla="val 1060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a:solidFill>
                  <a:schemeClr val="bg1"/>
                </a:solidFill>
              </a:rPr>
              <a:t>Revelation 13:18</a:t>
            </a:r>
          </a:p>
        </p:txBody>
      </p:sp>
    </p:spTree>
    <p:extLst>
      <p:ext uri="{BB962C8B-B14F-4D97-AF65-F5344CB8AC3E}">
        <p14:creationId xmlns:p14="http://schemas.microsoft.com/office/powerpoint/2010/main" val="3705273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5203"/>
          </a:xfrm>
          <a:solidFill>
            <a:schemeClr val="bg1"/>
          </a:solidFill>
          <a:ln>
            <a:solidFill>
              <a:schemeClr val="tx1"/>
            </a:solidFill>
          </a:ln>
        </p:spPr>
        <p:txBody>
          <a:bodyPr>
            <a:spAutoFit/>
          </a:bodyPr>
          <a:lstStyle/>
          <a:p>
            <a:pPr>
              <a:spcBef>
                <a:spcPts val="0"/>
              </a:spcBef>
            </a:pPr>
            <a:r>
              <a:rPr lang="en-US" dirty="0">
                <a:latin typeface="Book Antiqua" pitchFamily="18" charset="0"/>
              </a:rPr>
              <a:t>Seven </a:t>
            </a:r>
            <a:r>
              <a:rPr lang="en-US" b="1" dirty="0">
                <a:latin typeface="OldCentury" pitchFamily="2" charset="0"/>
              </a:rPr>
              <a:t>heads </a:t>
            </a:r>
            <a:r>
              <a:rPr lang="en-US" dirty="0">
                <a:latin typeface="Book Antiqua" pitchFamily="18" charset="0"/>
              </a:rPr>
              <a:t> –  seven </a:t>
            </a:r>
            <a:r>
              <a:rPr lang="en-US" b="1" dirty="0">
                <a:latin typeface="OldCentury" pitchFamily="2" charset="0"/>
              </a:rPr>
              <a:t>mountains</a:t>
            </a:r>
          </a:p>
          <a:p>
            <a:pPr>
              <a:spcBef>
                <a:spcPts val="0"/>
              </a:spcBef>
            </a:pPr>
            <a:r>
              <a:rPr lang="en-US" dirty="0">
                <a:latin typeface="Book Antiqua" pitchFamily="18" charset="0"/>
              </a:rPr>
              <a:t>Rome was built on seven hills</a:t>
            </a:r>
          </a:p>
          <a:p>
            <a:pPr lvl="1">
              <a:spcBef>
                <a:spcPts val="0"/>
              </a:spcBef>
            </a:pPr>
            <a:r>
              <a:rPr lang="en-US" dirty="0">
                <a:latin typeface="Book Antiqua" pitchFamily="18" charset="0"/>
              </a:rPr>
              <a:t>“Latin literature is replete with references to Rome being built on seven hills” </a:t>
            </a:r>
            <a:r>
              <a:rPr lang="en-US" sz="2000" dirty="0">
                <a:latin typeface="Book Antiqua" pitchFamily="18" charset="0"/>
              </a:rPr>
              <a:t>(Caird, page 216)</a:t>
            </a:r>
          </a:p>
          <a:p>
            <a:pPr lvl="1">
              <a:spcBef>
                <a:spcPts val="0"/>
              </a:spcBef>
            </a:pPr>
            <a:r>
              <a:rPr lang="en-US" sz="2000" dirty="0">
                <a:latin typeface="Book Antiqua" pitchFamily="18" charset="0"/>
              </a:rPr>
              <a:t>Revelation 17:9-10, “The seven heads are seven mountains, on which the woman sitteth: and they are seven kings” ASV</a:t>
            </a:r>
          </a:p>
          <a:p>
            <a:pPr lvl="1">
              <a:spcBef>
                <a:spcPts val="0"/>
              </a:spcBef>
            </a:pPr>
            <a:r>
              <a:rPr lang="en-US" sz="2000" dirty="0">
                <a:latin typeface="Book Antiqua" pitchFamily="18" charset="0"/>
              </a:rPr>
              <a:t>Revelation 17:9-10, “The seven heads are seven mountains on which the woman is seated; they are also seven kings” ESV</a:t>
            </a:r>
          </a:p>
          <a:p>
            <a:pPr marL="457200" lvl="1" indent="0">
              <a:spcBef>
                <a:spcPts val="0"/>
              </a:spcBef>
              <a:buNone/>
            </a:pPr>
            <a:endParaRPr lang="en-US" sz="2000" dirty="0">
              <a:latin typeface="Book Antiqua" pitchFamily="18" charset="0"/>
            </a:endParaRPr>
          </a:p>
          <a:p>
            <a:pPr>
              <a:spcBef>
                <a:spcPts val="0"/>
              </a:spcBef>
            </a:pPr>
            <a:r>
              <a:rPr lang="en-US" dirty="0">
                <a:latin typeface="Book Antiqua" pitchFamily="18" charset="0"/>
              </a:rPr>
              <a:t>Seven kings – The whole of the </a:t>
            </a:r>
            <a:r>
              <a:rPr lang="en-US" b="1" dirty="0">
                <a:latin typeface="OldCentury" pitchFamily="2" charset="0"/>
              </a:rPr>
              <a:t>emperors</a:t>
            </a:r>
            <a:r>
              <a:rPr lang="en-US" dirty="0">
                <a:latin typeface="Book Antiqua" pitchFamily="18" charset="0"/>
              </a:rPr>
              <a:t> of Rome</a:t>
            </a:r>
          </a:p>
          <a:p>
            <a:pPr>
              <a:spcBef>
                <a:spcPts val="0"/>
              </a:spcBef>
            </a:pPr>
            <a:r>
              <a:rPr lang="en-US" dirty="0">
                <a:latin typeface="Book Antiqua" pitchFamily="18" charset="0"/>
              </a:rPr>
              <a:t>Kings represent </a:t>
            </a:r>
            <a:r>
              <a:rPr lang="en-US" b="1" dirty="0">
                <a:latin typeface="OldCentury" pitchFamily="2" charset="0"/>
              </a:rPr>
              <a:t>kingdoms </a:t>
            </a:r>
            <a:r>
              <a:rPr lang="en-US" dirty="0">
                <a:latin typeface="Book Antiqua" pitchFamily="18" charset="0"/>
              </a:rPr>
              <a:t>…</a:t>
            </a:r>
          </a:p>
        </p:txBody>
      </p:sp>
      <p:sp>
        <p:nvSpPr>
          <p:cNvPr id="4" name="Rectangle 3">
            <a:extLst>
              <a:ext uri="{FF2B5EF4-FFF2-40B4-BE49-F238E27FC236}">
                <a16:creationId xmlns:a16="http://schemas.microsoft.com/office/drawing/2014/main" id="{2BA09613-A0F1-4569-A50D-21EC916C7E3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4B37FCE5-D538-48AB-BF04-D879BF41C8C7}"/>
              </a:ext>
            </a:extLst>
          </p:cNvPr>
          <p:cNvSpPr>
            <a:spLocks noGrp="1"/>
          </p:cNvSpPr>
          <p:nvPr>
            <p:ph type="title"/>
          </p:nvPr>
        </p:nvSpPr>
        <p:spPr>
          <a:xfrm>
            <a:off x="76200" y="495925"/>
            <a:ext cx="8991600" cy="723275"/>
          </a:xfrm>
          <a:solidFill>
            <a:schemeClr val="tx1"/>
          </a:solidFill>
          <a:ln w="38100">
            <a:noFill/>
          </a:ln>
        </p:spPr>
        <p:txBody>
          <a:bodyPr wrap="square">
            <a:spAutoFit/>
          </a:bodyPr>
          <a:lstStyle/>
          <a:p>
            <a:r>
              <a:rPr lang="en-US" sz="4100" b="1" cap="small" dirty="0">
                <a:solidFill>
                  <a:schemeClr val="bg1"/>
                </a:solidFill>
                <a:latin typeface="Elephant" pitchFamily="18" charset="0"/>
              </a:rPr>
              <a:t>Harlot and Beast Identified</a:t>
            </a:r>
          </a:p>
        </p:txBody>
      </p:sp>
    </p:spTree>
    <p:extLst>
      <p:ext uri="{BB962C8B-B14F-4D97-AF65-F5344CB8AC3E}">
        <p14:creationId xmlns:p14="http://schemas.microsoft.com/office/powerpoint/2010/main" val="61815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p:cTn id="3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4" dur="500"/>
                                        <p:tgtEl>
                                          <p:spTgt spid="3">
                                            <p:txEl>
                                              <p:pRg st="6" end="6"/>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2313"/>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17:10</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91092" y="2249031"/>
            <a:ext cx="5410200" cy="2246769"/>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they </a:t>
            </a:r>
            <a:r>
              <a:rPr lang="en-US" sz="2800" b="1" i="1" u="sng" dirty="0">
                <a:latin typeface="Book Antiqua" pitchFamily="18" charset="0"/>
              </a:rPr>
              <a:t>are seven kings; the five are fallen, the one is, the other is not yet come</a:t>
            </a:r>
            <a:r>
              <a:rPr lang="en-US" sz="2800" b="1" i="1" dirty="0">
                <a:latin typeface="Book Antiqua" pitchFamily="18" charset="0"/>
              </a:rPr>
              <a:t>; and when he cometh, he must continue a little while</a:t>
            </a:r>
            <a:r>
              <a:rPr lang="en-US" sz="2800" i="1" dirty="0">
                <a:latin typeface="Book Antiqua" pitchFamily="18" charset="0"/>
              </a:rPr>
              <a:t>.”</a:t>
            </a:r>
          </a:p>
        </p:txBody>
      </p:sp>
      <p:sp>
        <p:nvSpPr>
          <p:cNvPr id="6" name="Rectangle 5">
            <a:extLst>
              <a:ext uri="{FF2B5EF4-FFF2-40B4-BE49-F238E27FC236}">
                <a16:creationId xmlns:a16="http://schemas.microsoft.com/office/drawing/2014/main" id="{D3CFA48B-4E58-4B41-8654-1E02CD0A790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4521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17:11</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849016" y="2209800"/>
            <a:ext cx="5410200" cy="1815882"/>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the beast that </a:t>
            </a:r>
            <a:r>
              <a:rPr lang="en-US" sz="2800" b="1" i="1" u="sng" dirty="0">
                <a:latin typeface="Book Antiqua" pitchFamily="18" charset="0"/>
              </a:rPr>
              <a:t>was, and is not</a:t>
            </a:r>
            <a:r>
              <a:rPr lang="en-US" sz="2800" b="1" i="1" dirty="0">
                <a:latin typeface="Book Antiqua" pitchFamily="18" charset="0"/>
              </a:rPr>
              <a:t>, is himself also an </a:t>
            </a:r>
            <a:r>
              <a:rPr lang="en-US" sz="2800" b="1" i="1" u="sng" dirty="0">
                <a:latin typeface="Book Antiqua" pitchFamily="18" charset="0"/>
              </a:rPr>
              <a:t>eighth, and is of the seven</a:t>
            </a:r>
            <a:r>
              <a:rPr lang="en-US" sz="2800" b="1" i="1" dirty="0">
                <a:latin typeface="Book Antiqua" pitchFamily="18" charset="0"/>
              </a:rPr>
              <a:t>; and he goeth into </a:t>
            </a:r>
            <a:r>
              <a:rPr lang="en-US" sz="2800" b="1" i="1" u="sng" dirty="0">
                <a:latin typeface="Book Antiqua" pitchFamily="18" charset="0"/>
              </a:rPr>
              <a:t>perdition</a:t>
            </a:r>
            <a:r>
              <a:rPr lang="en-US" sz="2800" i="1" dirty="0">
                <a:latin typeface="Book Antiqua" pitchFamily="18" charset="0"/>
              </a:rPr>
              <a:t>.”</a:t>
            </a:r>
          </a:p>
        </p:txBody>
      </p:sp>
      <p:sp>
        <p:nvSpPr>
          <p:cNvPr id="6" name="Rectangle 5">
            <a:extLst>
              <a:ext uri="{FF2B5EF4-FFF2-40B4-BE49-F238E27FC236}">
                <a16:creationId xmlns:a16="http://schemas.microsoft.com/office/drawing/2014/main" id="{DC60973E-544A-4496-95A1-0D994F9397C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712698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93647"/>
          </a:xfrm>
          <a:solidFill>
            <a:schemeClr val="bg1"/>
          </a:solidFill>
          <a:ln>
            <a:solidFill>
              <a:schemeClr val="tx1"/>
            </a:solidFill>
          </a:ln>
        </p:spPr>
        <p:txBody>
          <a:bodyPr>
            <a:spAutoFit/>
          </a:bodyPr>
          <a:lstStyle/>
          <a:p>
            <a:r>
              <a:rPr lang="en-US" dirty="0">
                <a:latin typeface="Book Antiqua" pitchFamily="18" charset="0"/>
              </a:rPr>
              <a:t>What is John being told by the angel?</a:t>
            </a:r>
          </a:p>
          <a:p>
            <a:r>
              <a:rPr lang="en-US" dirty="0">
                <a:latin typeface="Book Antiqua" pitchFamily="18" charset="0"/>
              </a:rPr>
              <a:t>Is the angel referring to kingdoms of men that reigned as world empires?</a:t>
            </a:r>
          </a:p>
          <a:p>
            <a:r>
              <a:rPr lang="en-US" dirty="0">
                <a:latin typeface="Book Antiqua" pitchFamily="18" charset="0"/>
              </a:rPr>
              <a:t>Should we continue to follow the meaning of the “</a:t>
            </a:r>
            <a:r>
              <a:rPr lang="en-US" b="1" dirty="0">
                <a:latin typeface="OldCentury" pitchFamily="2" charset="0"/>
              </a:rPr>
              <a:t>numbers</a:t>
            </a:r>
            <a:r>
              <a:rPr lang="en-US" dirty="0">
                <a:latin typeface="Book Antiqua" pitchFamily="18" charset="0"/>
              </a:rPr>
              <a:t>” and </a:t>
            </a:r>
            <a:r>
              <a:rPr lang="en-US" b="1" dirty="0">
                <a:latin typeface="OldCentury" pitchFamily="2" charset="0"/>
              </a:rPr>
              <a:t>symbols</a:t>
            </a:r>
            <a:r>
              <a:rPr lang="en-US" dirty="0">
                <a:latin typeface="Book Antiqua" pitchFamily="18" charset="0"/>
              </a:rPr>
              <a:t> they mean?</a:t>
            </a:r>
          </a:p>
          <a:p>
            <a:pPr lvl="1"/>
            <a:r>
              <a:rPr lang="en-US" b="1" dirty="0">
                <a:latin typeface="Elephant" pitchFamily="18" charset="0"/>
              </a:rPr>
              <a:t>Seven </a:t>
            </a:r>
            <a:r>
              <a:rPr lang="en-US" dirty="0">
                <a:latin typeface="Book Antiqua" pitchFamily="18" charset="0"/>
              </a:rPr>
              <a:t>– whole </a:t>
            </a:r>
          </a:p>
          <a:p>
            <a:pPr lvl="1"/>
            <a:r>
              <a:rPr lang="en-US" b="1" dirty="0">
                <a:latin typeface="Elephant" pitchFamily="18" charset="0"/>
              </a:rPr>
              <a:t>Five </a:t>
            </a:r>
            <a:r>
              <a:rPr lang="en-US" dirty="0">
                <a:latin typeface="Book Antiqua" pitchFamily="18" charset="0"/>
              </a:rPr>
              <a:t>– broken number</a:t>
            </a:r>
          </a:p>
          <a:p>
            <a:pPr lvl="1"/>
            <a:r>
              <a:rPr lang="en-US" b="1" dirty="0">
                <a:latin typeface="Elephant" pitchFamily="18" charset="0"/>
              </a:rPr>
              <a:t>One </a:t>
            </a:r>
            <a:r>
              <a:rPr lang="en-US" dirty="0">
                <a:latin typeface="Book Antiqua" pitchFamily="18" charset="0"/>
              </a:rPr>
              <a:t>– current reigning</a:t>
            </a:r>
          </a:p>
          <a:p>
            <a:r>
              <a:rPr lang="en-US" b="1" dirty="0">
                <a:latin typeface="OldCentury" pitchFamily="2" charset="0"/>
              </a:rPr>
              <a:t>Consider </a:t>
            </a:r>
            <a:r>
              <a:rPr lang="en-US" dirty="0">
                <a:latin typeface="Book Antiqua" pitchFamily="18" charset="0"/>
              </a:rPr>
              <a:t>…</a:t>
            </a:r>
          </a:p>
        </p:txBody>
      </p:sp>
      <p:sp>
        <p:nvSpPr>
          <p:cNvPr id="4" name="Rectangle 3">
            <a:extLst>
              <a:ext uri="{FF2B5EF4-FFF2-40B4-BE49-F238E27FC236}">
                <a16:creationId xmlns:a16="http://schemas.microsoft.com/office/drawing/2014/main" id="{C9E4A9DB-8CF1-4F39-933D-EE2B61AA0BF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55D47136-9079-4622-AF1A-D238C9A9371F}"/>
              </a:ext>
            </a:extLst>
          </p:cNvPr>
          <p:cNvSpPr>
            <a:spLocks noGrp="1"/>
          </p:cNvSpPr>
          <p:nvPr>
            <p:ph type="title"/>
          </p:nvPr>
        </p:nvSpPr>
        <p:spPr>
          <a:xfrm>
            <a:off x="76200" y="495925"/>
            <a:ext cx="8991600" cy="723275"/>
          </a:xfrm>
          <a:solidFill>
            <a:schemeClr val="tx1"/>
          </a:solidFill>
          <a:ln w="38100">
            <a:noFill/>
          </a:ln>
        </p:spPr>
        <p:txBody>
          <a:bodyPr wrap="square">
            <a:spAutoFit/>
          </a:bodyPr>
          <a:lstStyle/>
          <a:p>
            <a:r>
              <a:rPr lang="en-US" sz="4100" b="1" cap="small" dirty="0">
                <a:solidFill>
                  <a:schemeClr val="bg1"/>
                </a:solidFill>
                <a:latin typeface="Elephant" pitchFamily="18" charset="0"/>
              </a:rPr>
              <a:t>Harlot and Beast Identified</a:t>
            </a:r>
          </a:p>
        </p:txBody>
      </p:sp>
    </p:spTree>
    <p:extLst>
      <p:ext uri="{BB962C8B-B14F-4D97-AF65-F5344CB8AC3E}">
        <p14:creationId xmlns:p14="http://schemas.microsoft.com/office/powerpoint/2010/main" val="341879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6"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349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The Kings …</a:t>
            </a:r>
          </a:p>
        </p:txBody>
      </p:sp>
      <p:sp>
        <p:nvSpPr>
          <p:cNvPr id="3" name="Content Placeholder 2"/>
          <p:cNvSpPr>
            <a:spLocks noGrp="1"/>
          </p:cNvSpPr>
          <p:nvPr>
            <p:ph idx="1"/>
          </p:nvPr>
        </p:nvSpPr>
        <p:spPr>
          <a:xfrm>
            <a:off x="76200" y="1447800"/>
            <a:ext cx="8991600" cy="5262979"/>
          </a:xfrm>
          <a:solidFill>
            <a:schemeClr val="bg1"/>
          </a:solidFill>
          <a:ln>
            <a:solidFill>
              <a:schemeClr val="tx1"/>
            </a:solidFill>
          </a:ln>
        </p:spPr>
        <p:txBody>
          <a:bodyPr wrap="square">
            <a:spAutoFit/>
          </a:bodyPr>
          <a:lstStyle/>
          <a:p>
            <a:pPr>
              <a:spcBef>
                <a:spcPts val="0"/>
              </a:spcBef>
            </a:pPr>
            <a:r>
              <a:rPr lang="en-US" sz="2800" dirty="0">
                <a:latin typeface="Book Antiqua" pitchFamily="18" charset="0"/>
              </a:rPr>
              <a:t>Seven kings (17:10-11)</a:t>
            </a:r>
          </a:p>
          <a:p>
            <a:pPr lvl="1">
              <a:spcBef>
                <a:spcPts val="0"/>
              </a:spcBef>
            </a:pPr>
            <a:r>
              <a:rPr lang="en-US" sz="2400" dirty="0">
                <a:latin typeface="Book Antiqua" pitchFamily="18" charset="0"/>
              </a:rPr>
              <a:t>A brief look at various commentaries show how difficult it is to know with which emperor to begin and which ones to count. (For several approaches, see Homer Hailey, </a:t>
            </a:r>
            <a:r>
              <a:rPr lang="en-US" sz="2400" i="1" dirty="0">
                <a:latin typeface="Book Antiqua" pitchFamily="18" charset="0"/>
              </a:rPr>
              <a:t>Revelation – An Introduction and Commentary</a:t>
            </a:r>
            <a:r>
              <a:rPr lang="en-US" sz="2400" dirty="0">
                <a:latin typeface="Book Antiqua" pitchFamily="18" charset="0"/>
              </a:rPr>
              <a:t>, pages 350-353)</a:t>
            </a:r>
          </a:p>
          <a:p>
            <a:pPr lvl="1">
              <a:spcBef>
                <a:spcPts val="0"/>
              </a:spcBef>
            </a:pPr>
            <a:r>
              <a:rPr lang="en-US" sz="2400" dirty="0">
                <a:latin typeface="Book Antiqua" pitchFamily="18" charset="0"/>
              </a:rPr>
              <a:t>“But does the list begin with Julius Caesar or Augustus? Or does it begin with the first emperor to be hated and feared by Jews and Christians – either Gaius (known as Caligula) or Nero?</a:t>
            </a:r>
          </a:p>
          <a:p>
            <a:pPr lvl="1">
              <a:spcBef>
                <a:spcPts val="0"/>
              </a:spcBef>
            </a:pPr>
            <a:r>
              <a:rPr lang="en-US" sz="2400" dirty="0">
                <a:latin typeface="Book Antiqua" pitchFamily="18" charset="0"/>
              </a:rPr>
              <a:t>Another question is: What should be done with the three emperors Galba, Otho, and Vitellius who reigned within the single year 68-69? Should they be counted separately, ignored or counted as one” </a:t>
            </a:r>
            <a:r>
              <a:rPr lang="en-US" sz="2000" dirty="0">
                <a:latin typeface="Book Antiqua" pitchFamily="18" charset="0"/>
              </a:rPr>
              <a:t>(Michaels, page 44, Quoted by Ferrell Jenkins, </a:t>
            </a:r>
            <a:r>
              <a:rPr lang="en-US" sz="2000" u="sng" dirty="0">
                <a:latin typeface="Book Antiqua" pitchFamily="18" charset="0"/>
              </a:rPr>
              <a:t>Studies in the Book of Revelation</a:t>
            </a:r>
            <a:r>
              <a:rPr lang="en-US" sz="2000" dirty="0">
                <a:latin typeface="Book Antiqua" pitchFamily="18" charset="0"/>
              </a:rPr>
              <a:t>, page 30)</a:t>
            </a:r>
          </a:p>
        </p:txBody>
      </p:sp>
      <p:sp>
        <p:nvSpPr>
          <p:cNvPr id="4" name="Rectangle 3">
            <a:extLst>
              <a:ext uri="{FF2B5EF4-FFF2-40B4-BE49-F238E27FC236}">
                <a16:creationId xmlns:a16="http://schemas.microsoft.com/office/drawing/2014/main" id="{44DE1F63-9978-49A2-8D0D-2CCD0B71279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53584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56714"/>
          </a:xfrm>
          <a:solidFill>
            <a:schemeClr val="bg1"/>
          </a:solidFill>
          <a:ln>
            <a:solidFill>
              <a:schemeClr val="tx1"/>
            </a:solidFill>
          </a:ln>
        </p:spPr>
        <p:txBody>
          <a:bodyPr>
            <a:spAutoFit/>
          </a:bodyPr>
          <a:lstStyle/>
          <a:p>
            <a:r>
              <a:rPr lang="en-US" dirty="0">
                <a:latin typeface="Book Antiqua" pitchFamily="18" charset="0"/>
              </a:rPr>
              <a:t>Seven kings (17:10-11)</a:t>
            </a:r>
          </a:p>
          <a:p>
            <a:pPr lvl="1"/>
            <a:r>
              <a:rPr lang="en-US" dirty="0">
                <a:latin typeface="Book Antiqua" pitchFamily="18" charset="0"/>
              </a:rPr>
              <a:t>“</a:t>
            </a:r>
            <a:r>
              <a:rPr lang="en-US" u="sng" dirty="0">
                <a:latin typeface="Book Antiqua" pitchFamily="18" charset="0"/>
              </a:rPr>
              <a:t>Seven kings are a symbolic number, representative of the whole series of emperors</a:t>
            </a:r>
            <a:r>
              <a:rPr lang="en-US" dirty="0">
                <a:latin typeface="Book Antiqua" pitchFamily="18" charset="0"/>
              </a:rPr>
              <a:t>, and they would remain seven no matter how long the actual list happened to be.”</a:t>
            </a:r>
            <a:r>
              <a:rPr lang="en-US" sz="2000" dirty="0">
                <a:latin typeface="Book Antiqua" pitchFamily="18" charset="0"/>
              </a:rPr>
              <a:t> (Caird, page 218; cf. Beckwith, page 708;</a:t>
            </a:r>
            <a:br>
              <a:rPr lang="en-US" sz="2000" dirty="0">
                <a:latin typeface="Book Antiqua" pitchFamily="18" charset="0"/>
              </a:rPr>
            </a:br>
            <a:r>
              <a:rPr lang="en-US" sz="2000" dirty="0">
                <a:latin typeface="Book Antiqua" pitchFamily="18" charset="0"/>
              </a:rPr>
              <a:t>Hughes, page 185)</a:t>
            </a:r>
          </a:p>
          <a:p>
            <a:pPr marL="457200" lvl="1" indent="0">
              <a:buNone/>
            </a:pPr>
            <a:endParaRPr lang="en-US" sz="2000" dirty="0">
              <a:latin typeface="Book Antiqua" pitchFamily="18" charset="0"/>
            </a:endParaRPr>
          </a:p>
          <a:p>
            <a:pPr lvl="1"/>
            <a:r>
              <a:rPr lang="en-US" sz="2000" dirty="0">
                <a:latin typeface="Book Antiqua" pitchFamily="18" charset="0"/>
              </a:rPr>
              <a:t>(Above quotes cited by Ferrell Jenkins in </a:t>
            </a:r>
            <a:r>
              <a:rPr lang="en-US" sz="2000" u="sng" dirty="0">
                <a:latin typeface="Book Antiqua" pitchFamily="18" charset="0"/>
              </a:rPr>
              <a:t>Studies in the Book of Revelation</a:t>
            </a:r>
            <a:r>
              <a:rPr lang="en-US" sz="2000" dirty="0">
                <a:latin typeface="Book Antiqua" pitchFamily="18" charset="0"/>
              </a:rPr>
              <a:t>, pages 30-31. See also Chart of Kings listed by Jenkins)</a:t>
            </a:r>
          </a:p>
          <a:p>
            <a:pPr lvl="1"/>
            <a:r>
              <a:rPr lang="en-US" sz="2000" dirty="0">
                <a:latin typeface="Book Antiqua" pitchFamily="18" charset="0"/>
              </a:rPr>
              <a:t>Note: Most lists begin with Augustus.</a:t>
            </a:r>
          </a:p>
        </p:txBody>
      </p:sp>
      <p:sp>
        <p:nvSpPr>
          <p:cNvPr id="4" name="Rectangle 3">
            <a:extLst>
              <a:ext uri="{FF2B5EF4-FFF2-40B4-BE49-F238E27FC236}">
                <a16:creationId xmlns:a16="http://schemas.microsoft.com/office/drawing/2014/main" id="{44DE1F63-9978-49A2-8D0D-2CCD0B71279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D141A67B-89F3-41F4-9492-4D8A24900360}"/>
              </a:ext>
            </a:extLst>
          </p:cNvPr>
          <p:cNvSpPr>
            <a:spLocks noGrp="1"/>
          </p:cNvSpPr>
          <p:nvPr>
            <p:ph type="title"/>
          </p:nvPr>
        </p:nvSpPr>
        <p:spPr>
          <a:xfrm>
            <a:off x="457200" y="59349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The Kings …</a:t>
            </a:r>
          </a:p>
        </p:txBody>
      </p:sp>
    </p:spTree>
    <p:extLst>
      <p:ext uri="{BB962C8B-B14F-4D97-AF65-F5344CB8AC3E}">
        <p14:creationId xmlns:p14="http://schemas.microsoft.com/office/powerpoint/2010/main" val="354787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684359"/>
          </a:xfrm>
          <a:solidFill>
            <a:schemeClr val="bg1"/>
          </a:solidFill>
          <a:ln>
            <a:solidFill>
              <a:schemeClr val="tx1"/>
            </a:solidFill>
          </a:ln>
        </p:spPr>
        <p:txBody>
          <a:bodyPr>
            <a:spAutoFit/>
          </a:bodyPr>
          <a:lstStyle/>
          <a:p>
            <a:r>
              <a:rPr lang="en-US" dirty="0">
                <a:latin typeface="Book Antiqua" pitchFamily="18" charset="0"/>
              </a:rPr>
              <a:t>Seven kings (17:10-11)</a:t>
            </a:r>
          </a:p>
          <a:p>
            <a:pPr lvl="1"/>
            <a:r>
              <a:rPr lang="en-US" sz="2400" dirty="0">
                <a:latin typeface="Book Antiqua" pitchFamily="18" charset="0"/>
              </a:rPr>
              <a:t>“To start with, consider the meaning of the number </a:t>
            </a:r>
            <a:r>
              <a:rPr lang="en-US" sz="2400" b="1" dirty="0">
                <a:latin typeface="Book Antiqua" pitchFamily="18" charset="0"/>
              </a:rPr>
              <a:t>seven</a:t>
            </a:r>
            <a:r>
              <a:rPr lang="en-US" sz="2400" dirty="0">
                <a:latin typeface="Book Antiqua" pitchFamily="18" charset="0"/>
              </a:rPr>
              <a:t>. Throughout Revelation this number consistently has a symbolic reference to that which is complete and whole. It is the perfect divine number. Since seven represents the whole, </a:t>
            </a:r>
            <a:r>
              <a:rPr lang="en-US" sz="2400" b="1" dirty="0">
                <a:latin typeface="Book Antiqua" pitchFamily="18" charset="0"/>
              </a:rPr>
              <a:t>five</a:t>
            </a:r>
            <a:r>
              <a:rPr lang="en-US" sz="2400" dirty="0">
                <a:latin typeface="Book Antiqua" pitchFamily="18" charset="0"/>
              </a:rPr>
              <a:t> is a broken, incomplete number. This suggests that of the total number of kings who have been and shall be, the greater part has come and gone. One is refers to the current reigning power. The seventh king is yet to reign, and that only for a brief time.”</a:t>
            </a:r>
            <a:endParaRPr lang="en-US" sz="1800" dirty="0">
              <a:latin typeface="Book Antiqua" pitchFamily="18" charset="0"/>
            </a:endParaRPr>
          </a:p>
          <a:p>
            <a:pPr marL="0" lvl="0" indent="0">
              <a:buNone/>
              <a:defRPr/>
            </a:pPr>
            <a:r>
              <a:rPr lang="en-US" sz="1800" dirty="0">
                <a:latin typeface="Arial Narrow" panose="020B0606020202030204" pitchFamily="34" charset="0"/>
              </a:rPr>
              <a:t>		(Robert Harkrider, </a:t>
            </a:r>
            <a:r>
              <a:rPr lang="en-US" sz="1800" i="1" dirty="0">
                <a:latin typeface="Arial Narrow" panose="020B0606020202030204" pitchFamily="34" charset="0"/>
              </a:rPr>
              <a:t>Revelation</a:t>
            </a:r>
            <a:r>
              <a:rPr lang="en-US" sz="1800" dirty="0">
                <a:latin typeface="Arial Narrow" panose="020B0606020202030204" pitchFamily="34" charset="0"/>
              </a:rPr>
              <a:t>, Truth Commentaries, page 264)</a:t>
            </a:r>
            <a:endParaRPr lang="en-US" sz="1800" dirty="0">
              <a:latin typeface="Book Antiqua" pitchFamily="18" charset="0"/>
            </a:endParaRPr>
          </a:p>
        </p:txBody>
      </p:sp>
      <p:sp>
        <p:nvSpPr>
          <p:cNvPr id="4" name="Rectangle 3">
            <a:extLst>
              <a:ext uri="{FF2B5EF4-FFF2-40B4-BE49-F238E27FC236}">
                <a16:creationId xmlns:a16="http://schemas.microsoft.com/office/drawing/2014/main" id="{44DE1F63-9978-49A2-8D0D-2CCD0B71279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72F44CB1-5230-48BE-994E-411C1CAF32A6}"/>
              </a:ext>
            </a:extLst>
          </p:cNvPr>
          <p:cNvSpPr>
            <a:spLocks noGrp="1"/>
          </p:cNvSpPr>
          <p:nvPr>
            <p:ph type="title"/>
          </p:nvPr>
        </p:nvSpPr>
        <p:spPr>
          <a:xfrm>
            <a:off x="457200" y="593497"/>
            <a:ext cx="8229600" cy="769441"/>
          </a:xfrm>
          <a:solidFill>
            <a:schemeClr val="tx1"/>
          </a:solidFill>
          <a:ln w="38100">
            <a:noFill/>
          </a:ln>
        </p:spPr>
        <p:txBody>
          <a:bodyPr>
            <a:spAutoFit/>
          </a:bodyPr>
          <a:lstStyle/>
          <a:p>
            <a:r>
              <a:rPr lang="en-US" b="1" cap="small" dirty="0">
                <a:solidFill>
                  <a:schemeClr val="bg1"/>
                </a:solidFill>
                <a:latin typeface="Elephant" pitchFamily="18" charset="0"/>
              </a:rPr>
              <a:t>The Kings …</a:t>
            </a:r>
          </a:p>
        </p:txBody>
      </p:sp>
    </p:spTree>
    <p:extLst>
      <p:ext uri="{BB962C8B-B14F-4D97-AF65-F5344CB8AC3E}">
        <p14:creationId xmlns:p14="http://schemas.microsoft.com/office/powerpoint/2010/main" val="3748267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5444</TotalTime>
  <Words>1300</Words>
  <Application>Microsoft Office PowerPoint</Application>
  <PresentationFormat>On-screen Show (4:3)</PresentationFormat>
  <Paragraphs>178</Paragraphs>
  <Slides>19</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19</vt:i4>
      </vt:variant>
    </vt:vector>
  </HeadingPairs>
  <TitlesOfParts>
    <vt:vector size="30" baseType="lpstr">
      <vt:lpstr>Arial</vt:lpstr>
      <vt:lpstr>Arial Narrow</vt:lpstr>
      <vt:lpstr>Book Antiqua</vt:lpstr>
      <vt:lpstr>Calibri</vt:lpstr>
      <vt:lpstr>Corbel</vt:lpstr>
      <vt:lpstr>Elephant</vt:lpstr>
      <vt:lpstr>Georgia</vt:lpstr>
      <vt:lpstr>OldCentury</vt:lpstr>
      <vt:lpstr>Times New Roman</vt:lpstr>
      <vt:lpstr>Office Theme</vt:lpstr>
      <vt:lpstr>Depth</vt:lpstr>
      <vt:lpstr>A Study Of  The Book Of Revelation</vt:lpstr>
      <vt:lpstr>Revelation 17:9</vt:lpstr>
      <vt:lpstr>Harlot and Beast Identified</vt:lpstr>
      <vt:lpstr>Revelation 17:10</vt:lpstr>
      <vt:lpstr>Revelation 17:11</vt:lpstr>
      <vt:lpstr>Harlot and Beast Identified</vt:lpstr>
      <vt:lpstr>The Kings …</vt:lpstr>
      <vt:lpstr>The Kings …</vt:lpstr>
      <vt:lpstr>The Kings …</vt:lpstr>
      <vt:lpstr>PowerPoint Presentation</vt:lpstr>
      <vt:lpstr>PowerPoint Presentation</vt:lpstr>
      <vt:lpstr>The Kings …</vt:lpstr>
      <vt:lpstr>The Kings …</vt:lpstr>
      <vt:lpstr>Revelation 17:12</vt:lpstr>
      <vt:lpstr>Revelation 17:13</vt:lpstr>
      <vt:lpstr>Ten Kings …</vt:lpstr>
      <vt:lpstr>Revelation 17:14 – Theme of the book</vt:lpstr>
      <vt:lpstr>War With the Lamb!</vt:lpstr>
      <vt:lpstr>War With the Lamb!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Chapter 17</dc:title>
  <dc:creator>Keith Greer</dc:creator>
  <cp:lastModifiedBy>Richard Lidh</cp:lastModifiedBy>
  <cp:revision>158</cp:revision>
  <cp:lastPrinted>2021-06-11T22:06:49Z</cp:lastPrinted>
  <dcterms:created xsi:type="dcterms:W3CDTF">2011-09-12T13:50:07Z</dcterms:created>
  <dcterms:modified xsi:type="dcterms:W3CDTF">2021-06-12T15:35:19Z</dcterms:modified>
</cp:coreProperties>
</file>